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03" r:id="rId1"/>
  </p:sldMasterIdLst>
  <p:notesMasterIdLst>
    <p:notesMasterId r:id="rId40"/>
  </p:notesMasterIdLst>
  <p:sldIdLst>
    <p:sldId id="285" r:id="rId2"/>
    <p:sldId id="256" r:id="rId3"/>
    <p:sldId id="257" r:id="rId4"/>
    <p:sldId id="288" r:id="rId5"/>
    <p:sldId id="287" r:id="rId6"/>
    <p:sldId id="258" r:id="rId7"/>
    <p:sldId id="259" r:id="rId8"/>
    <p:sldId id="264" r:id="rId9"/>
    <p:sldId id="275" r:id="rId10"/>
    <p:sldId id="276" r:id="rId11"/>
    <p:sldId id="277" r:id="rId12"/>
    <p:sldId id="290" r:id="rId13"/>
    <p:sldId id="291" r:id="rId14"/>
    <p:sldId id="292" r:id="rId15"/>
    <p:sldId id="293" r:id="rId16"/>
    <p:sldId id="294" r:id="rId17"/>
    <p:sldId id="295" r:id="rId18"/>
    <p:sldId id="284" r:id="rId19"/>
    <p:sldId id="268" r:id="rId20"/>
    <p:sldId id="286" r:id="rId21"/>
    <p:sldId id="278" r:id="rId22"/>
    <p:sldId id="296" r:id="rId23"/>
    <p:sldId id="297" r:id="rId24"/>
    <p:sldId id="298" r:id="rId25"/>
    <p:sldId id="279" r:id="rId26"/>
    <p:sldId id="262" r:id="rId27"/>
    <p:sldId id="280" r:id="rId28"/>
    <p:sldId id="283" r:id="rId29"/>
    <p:sldId id="269" r:id="rId30"/>
    <p:sldId id="270" r:id="rId31"/>
    <p:sldId id="303" r:id="rId32"/>
    <p:sldId id="263" r:id="rId33"/>
    <p:sldId id="271" r:id="rId34"/>
    <p:sldId id="272" r:id="rId35"/>
    <p:sldId id="299" r:id="rId36"/>
    <p:sldId id="273" r:id="rId37"/>
    <p:sldId id="302" r:id="rId38"/>
    <p:sldId id="301" r:id="rId39"/>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1" clrIdx="0">
    <p:extLst>
      <p:ext uri="{19B8F6BF-5375-455C-9EA6-DF929625EA0E}">
        <p15:presenceInfo xmlns:p15="http://schemas.microsoft.com/office/powerpoint/2012/main" userId="Del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00" autoAdjust="0"/>
    <p:restoredTop sz="93134" autoAdjust="0"/>
  </p:normalViewPr>
  <p:slideViewPr>
    <p:cSldViewPr snapToGrid="0" snapToObjects="1">
      <p:cViewPr varScale="1">
        <p:scale>
          <a:sx n="80" d="100"/>
          <a:sy n="80" d="100"/>
        </p:scale>
        <p:origin x="619"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89941F-555A-4638-8584-4DE08A157ED1}" type="datetimeFigureOut">
              <a:rPr lang="en-US" smtClean="0"/>
              <a:t>5/22/2026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4B3EDC-74F2-4FAE-8D01-44CA67300265}" type="slidenum">
              <a:rPr lang="en-US" smtClean="0"/>
              <a:t>‹#›</a:t>
            </a:fld>
            <a:endParaRPr lang="en-US"/>
          </a:p>
        </p:txBody>
      </p:sp>
    </p:spTree>
    <p:extLst>
      <p:ext uri="{BB962C8B-B14F-4D97-AF65-F5344CB8AC3E}">
        <p14:creationId xmlns:p14="http://schemas.microsoft.com/office/powerpoint/2010/main" val="27181306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654" y="1447801"/>
            <a:ext cx="8823360" cy="3329581"/>
          </a:xfrm>
        </p:spPr>
        <p:txBody>
          <a:bodyPr anchor="b"/>
          <a:lstStyle>
            <a:lvl1pPr>
              <a:defRPr sz="7198"/>
            </a:lvl1pPr>
          </a:lstStyle>
          <a:p>
            <a:r>
              <a:rPr lang="en-US"/>
              <a:t>Click to edit Master title style</a:t>
            </a:r>
            <a:endParaRPr lang="en-US" dirty="0"/>
          </a:p>
        </p:txBody>
      </p:sp>
      <p:sp>
        <p:nvSpPr>
          <p:cNvPr id="3" name="Subtitle 2"/>
          <p:cNvSpPr>
            <a:spLocks noGrp="1"/>
          </p:cNvSpPr>
          <p:nvPr>
            <p:ph type="subTitle" idx="1"/>
          </p:nvPr>
        </p:nvSpPr>
        <p:spPr>
          <a:xfrm>
            <a:off x="1154654" y="4777380"/>
            <a:ext cx="8823360" cy="861420"/>
          </a:xfrm>
        </p:spPr>
        <p:txBody>
          <a:bodyPr anchor="t"/>
          <a:lstStyle>
            <a:lvl1pPr marL="0" indent="0" algn="l">
              <a:buNone/>
              <a:defRPr cap="all">
                <a:solidFill>
                  <a:schemeClr val="bg2">
                    <a:lumMod val="40000"/>
                    <a:lumOff val="60000"/>
                  </a:schemeClr>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DC86B6F-015A-49B7-ACAC-6A68341C21FE}" type="datetime1">
              <a:rPr lang="en-US" smtClean="0"/>
              <a:t>5/22/2026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5556253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656" y="4800587"/>
            <a:ext cx="8823359" cy="566738"/>
          </a:xfrm>
        </p:spPr>
        <p:txBody>
          <a:bodyPr anchor="b">
            <a:normAutofit/>
          </a:bodyPr>
          <a:lstStyle>
            <a:lvl1pPr algn="l">
              <a:defRPr sz="2399"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654" y="685800"/>
            <a:ext cx="8823360"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063" indent="0">
              <a:buNone/>
              <a:defRPr sz="1600"/>
            </a:lvl2pPr>
            <a:lvl3pPr marL="914126" indent="0">
              <a:buNone/>
              <a:defRPr sz="1600"/>
            </a:lvl3pPr>
            <a:lvl4pPr marL="1371189" indent="0">
              <a:buNone/>
              <a:defRPr sz="1600"/>
            </a:lvl4pPr>
            <a:lvl5pPr marL="1828251" indent="0">
              <a:buNone/>
              <a:defRPr sz="1600"/>
            </a:lvl5pPr>
            <a:lvl6pPr marL="2285314" indent="0">
              <a:buNone/>
              <a:defRPr sz="1600"/>
            </a:lvl6pPr>
            <a:lvl7pPr marL="2742377" indent="0">
              <a:buNone/>
              <a:defRPr sz="1600"/>
            </a:lvl7pPr>
            <a:lvl8pPr marL="3199440" indent="0">
              <a:buNone/>
              <a:defRPr sz="1600"/>
            </a:lvl8pPr>
            <a:lvl9pPr marL="3656503"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655" y="5367325"/>
            <a:ext cx="8823358" cy="493712"/>
          </a:xfrm>
        </p:spPr>
        <p:txBody>
          <a:bodyPr>
            <a:normAutofit/>
          </a:bodyPr>
          <a:lstStyle>
            <a:lvl1pPr marL="0" indent="0">
              <a:buNone/>
              <a:defRPr sz="12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DF7BCAC-0CB3-4E3D-91EF-39DFC86E49D2}" type="datetime1">
              <a:rPr lang="en-US" smtClean="0"/>
              <a:t>5/22/2026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532201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654" y="1447800"/>
            <a:ext cx="8823361" cy="1981200"/>
          </a:xfrm>
        </p:spPr>
        <p:txBody>
          <a:bodyPr/>
          <a:lstStyle>
            <a:lvl1pPr>
              <a:defRPr sz="4799"/>
            </a:lvl1pPr>
          </a:lstStyle>
          <a:p>
            <a:r>
              <a:rPr lang="en-US"/>
              <a:t>Click to edit Master title style</a:t>
            </a:r>
            <a:endParaRPr lang="en-US" dirty="0"/>
          </a:p>
        </p:txBody>
      </p:sp>
      <p:sp>
        <p:nvSpPr>
          <p:cNvPr id="8" name="Text Placeholder 3"/>
          <p:cNvSpPr>
            <a:spLocks noGrp="1"/>
          </p:cNvSpPr>
          <p:nvPr>
            <p:ph type="body" sz="half" idx="2"/>
          </p:nvPr>
        </p:nvSpPr>
        <p:spPr>
          <a:xfrm>
            <a:off x="1154654" y="3657600"/>
            <a:ext cx="8823361" cy="2362200"/>
          </a:xfrm>
        </p:spPr>
        <p:txBody>
          <a:bodyPr anchor="ctr">
            <a:normAutofit/>
          </a:bodyPr>
          <a:lstStyle>
            <a:lvl1pPr marL="0" indent="0">
              <a:buNone/>
              <a:defRPr sz="1799"/>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D2456FDC-E273-42B0-8106-67BAF87927BD}" type="datetime1">
              <a:rPr lang="en-US" smtClean="0"/>
              <a:t>5/22/2026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0321226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391" y="1447800"/>
            <a:ext cx="7997232" cy="2323374"/>
          </a:xfrm>
        </p:spPr>
        <p:txBody>
          <a:bodyPr/>
          <a:lstStyle>
            <a:lvl1pPr>
              <a:defRPr sz="4799"/>
            </a:lvl1pPr>
          </a:lstStyle>
          <a:p>
            <a:r>
              <a:rPr lang="en-US"/>
              <a:t>Click to edit Master title style</a:t>
            </a:r>
            <a:endParaRPr lang="en-US" dirty="0"/>
          </a:p>
        </p:txBody>
      </p:sp>
      <p:sp>
        <p:nvSpPr>
          <p:cNvPr id="11" name="Text Placeholder 3"/>
          <p:cNvSpPr>
            <a:spLocks noGrp="1"/>
          </p:cNvSpPr>
          <p:nvPr>
            <p:ph type="body" sz="half" idx="14"/>
          </p:nvPr>
        </p:nvSpPr>
        <p:spPr>
          <a:xfrm>
            <a:off x="1929898" y="3771174"/>
            <a:ext cx="7277753"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654" y="4350657"/>
            <a:ext cx="8823361" cy="1676400"/>
          </a:xfrm>
        </p:spPr>
        <p:txBody>
          <a:bodyPr anchor="ctr">
            <a:normAutofit/>
          </a:bodyPr>
          <a:lstStyle>
            <a:lvl1pPr marL="0" indent="0">
              <a:buNone/>
              <a:defRPr sz="1799"/>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7EEFD0FF-5FDC-4CC5-95A2-B37451BF84B1}" type="datetime1">
              <a:rPr lang="en-US" smtClean="0"/>
              <a:t>5/22/2026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
        <p:nvSpPr>
          <p:cNvPr id="12" name="TextBox 11"/>
          <p:cNvSpPr txBox="1"/>
          <p:nvPr/>
        </p:nvSpPr>
        <p:spPr>
          <a:xfrm>
            <a:off x="898061" y="971253"/>
            <a:ext cx="801703"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196" dirty="0"/>
              <a:t>“</a:t>
            </a:r>
          </a:p>
        </p:txBody>
      </p:sp>
      <p:sp>
        <p:nvSpPr>
          <p:cNvPr id="15" name="TextBox 14"/>
          <p:cNvSpPr txBox="1"/>
          <p:nvPr/>
        </p:nvSpPr>
        <p:spPr>
          <a:xfrm>
            <a:off x="9328060" y="2613787"/>
            <a:ext cx="801703"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196" dirty="0"/>
              <a:t>”</a:t>
            </a:r>
          </a:p>
        </p:txBody>
      </p:sp>
    </p:spTree>
    <p:extLst>
      <p:ext uri="{BB962C8B-B14F-4D97-AF65-F5344CB8AC3E}">
        <p14:creationId xmlns:p14="http://schemas.microsoft.com/office/powerpoint/2010/main" val="2903413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653" y="3124201"/>
            <a:ext cx="8823362" cy="1653180"/>
          </a:xfrm>
        </p:spPr>
        <p:txBody>
          <a:bodyPr anchor="b"/>
          <a:lstStyle>
            <a:lvl1pPr algn="l">
              <a:defRPr sz="3999" b="0" cap="none"/>
            </a:lvl1pPr>
          </a:lstStyle>
          <a:p>
            <a:r>
              <a:rPr lang="en-US"/>
              <a:t>Click to edit Master title style</a:t>
            </a:r>
            <a:endParaRPr lang="en-US" dirty="0"/>
          </a:p>
        </p:txBody>
      </p:sp>
      <p:sp>
        <p:nvSpPr>
          <p:cNvPr id="3" name="Text Placeholder 2"/>
          <p:cNvSpPr>
            <a:spLocks noGrp="1"/>
          </p:cNvSpPr>
          <p:nvPr>
            <p:ph type="body" idx="1"/>
          </p:nvPr>
        </p:nvSpPr>
        <p:spPr>
          <a:xfrm>
            <a:off x="1154654" y="4777381"/>
            <a:ext cx="8823361" cy="860400"/>
          </a:xfrm>
        </p:spPr>
        <p:txBody>
          <a:bodyPr anchor="t"/>
          <a:lstStyle>
            <a:lvl1pPr marL="0" indent="0" algn="l">
              <a:buNone/>
              <a:defRPr sz="1999" cap="none">
                <a:solidFill>
                  <a:schemeClr val="bg2">
                    <a:lumMod val="40000"/>
                    <a:lumOff val="60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0253DF-BDD2-43C7-80EA-D5ECD5E6DCCD}" type="datetime1">
              <a:rPr lang="en-US" smtClean="0"/>
              <a:t>5/22/2026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20198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199"/>
            </a:lvl1pPr>
          </a:lstStyle>
          <a:p>
            <a:r>
              <a:rPr lang="en-US"/>
              <a:t>Click to edit Master title style</a:t>
            </a:r>
            <a:endParaRPr lang="en-US" dirty="0"/>
          </a:p>
        </p:txBody>
      </p:sp>
      <p:sp>
        <p:nvSpPr>
          <p:cNvPr id="3" name="Text Placeholder 2"/>
          <p:cNvSpPr>
            <a:spLocks noGrp="1"/>
          </p:cNvSpPr>
          <p:nvPr>
            <p:ph type="body" idx="1"/>
          </p:nvPr>
        </p:nvSpPr>
        <p:spPr>
          <a:xfrm>
            <a:off x="632782" y="1981200"/>
            <a:ext cx="2946099" cy="576262"/>
          </a:xfrm>
        </p:spPr>
        <p:txBody>
          <a:bodyPr anchor="b">
            <a:noAutofit/>
          </a:bodyPr>
          <a:lstStyle>
            <a:lvl1pPr marL="0" indent="0">
              <a:buNone/>
              <a:defRPr sz="2399" b="0">
                <a:solidFill>
                  <a:schemeClr val="bg2">
                    <a:lumMod val="40000"/>
                    <a:lumOff val="60000"/>
                  </a:schemeClr>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293" y="2667000"/>
            <a:ext cx="2926588" cy="3589338"/>
          </a:xfrm>
        </p:spPr>
        <p:txBody>
          <a:bodyPr anchor="t">
            <a:normAutofit/>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2648" y="1981200"/>
            <a:ext cx="2935476" cy="576262"/>
          </a:xfrm>
        </p:spPr>
        <p:txBody>
          <a:bodyPr anchor="b">
            <a:noAutofit/>
          </a:bodyPr>
          <a:lstStyle>
            <a:lvl1pPr marL="0" indent="0">
              <a:buNone/>
              <a:defRPr sz="2399" b="0">
                <a:solidFill>
                  <a:schemeClr val="bg2">
                    <a:lumMod val="40000"/>
                    <a:lumOff val="60000"/>
                  </a:schemeClr>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2097" y="2667000"/>
            <a:ext cx="2946027" cy="3589338"/>
          </a:xfrm>
        </p:spPr>
        <p:txBody>
          <a:bodyPr anchor="t">
            <a:normAutofit/>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2845" y="1981200"/>
            <a:ext cx="2931349" cy="576262"/>
          </a:xfrm>
        </p:spPr>
        <p:txBody>
          <a:bodyPr anchor="b">
            <a:noAutofit/>
          </a:bodyPr>
          <a:lstStyle>
            <a:lvl1pPr marL="0" indent="0">
              <a:buNone/>
              <a:defRPr sz="2399" b="0">
                <a:solidFill>
                  <a:schemeClr val="bg2">
                    <a:lumMod val="40000"/>
                    <a:lumOff val="60000"/>
                  </a:schemeClr>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2845" y="2667000"/>
            <a:ext cx="2931349" cy="3589338"/>
          </a:xfrm>
        </p:spPr>
        <p:txBody>
          <a:bodyPr anchor="t">
            <a:normAutofit/>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Click to edit Master text styles</a:t>
            </a:r>
          </a:p>
        </p:txBody>
      </p:sp>
      <p:cxnSp>
        <p:nvCxnSpPr>
          <p:cNvPr id="17" name="Straight Connector 16"/>
          <p:cNvCxnSpPr/>
          <p:nvPr/>
        </p:nvCxnSpPr>
        <p:spPr>
          <a:xfrm>
            <a:off x="372517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0414"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AB8A54F-344C-4F56-9637-8DDD276EBA39}" type="datetime1">
              <a:rPr lang="en-US" smtClean="0"/>
              <a:t>5/22/2026</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41959191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199"/>
            </a:lvl1pPr>
          </a:lstStyle>
          <a:p>
            <a:r>
              <a:rPr lang="en-US"/>
              <a:t>Click to edit Master title style</a:t>
            </a:r>
            <a:endParaRPr lang="en-US" dirty="0"/>
          </a:p>
        </p:txBody>
      </p:sp>
      <p:sp>
        <p:nvSpPr>
          <p:cNvPr id="3" name="Text Placeholder 2"/>
          <p:cNvSpPr>
            <a:spLocks noGrp="1"/>
          </p:cNvSpPr>
          <p:nvPr>
            <p:ph type="body" idx="1"/>
          </p:nvPr>
        </p:nvSpPr>
        <p:spPr>
          <a:xfrm>
            <a:off x="652293" y="4250949"/>
            <a:ext cx="2939284" cy="576262"/>
          </a:xfrm>
        </p:spPr>
        <p:txBody>
          <a:bodyPr anchor="b">
            <a:noAutofit/>
          </a:bodyPr>
          <a:lstStyle>
            <a:lvl1pPr marL="0" indent="0">
              <a:buNone/>
              <a:defRPr sz="2399" b="0">
                <a:solidFill>
                  <a:schemeClr val="bg2">
                    <a:lumMod val="40000"/>
                    <a:lumOff val="60000"/>
                  </a:schemeClr>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293" y="2209800"/>
            <a:ext cx="293928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063" indent="0">
              <a:buNone/>
              <a:defRPr sz="1600"/>
            </a:lvl2pPr>
            <a:lvl3pPr marL="914126" indent="0">
              <a:buNone/>
              <a:defRPr sz="1600"/>
            </a:lvl3pPr>
            <a:lvl4pPr marL="1371189" indent="0">
              <a:buNone/>
              <a:defRPr sz="1600"/>
            </a:lvl4pPr>
            <a:lvl5pPr marL="1828251" indent="0">
              <a:buNone/>
              <a:defRPr sz="1600"/>
            </a:lvl5pPr>
            <a:lvl6pPr marL="2285314" indent="0">
              <a:buNone/>
              <a:defRPr sz="1600"/>
            </a:lvl6pPr>
            <a:lvl7pPr marL="2742377" indent="0">
              <a:buNone/>
              <a:defRPr sz="1600"/>
            </a:lvl7pPr>
            <a:lvl8pPr marL="3199440" indent="0">
              <a:buNone/>
              <a:defRPr sz="1600"/>
            </a:lvl8pPr>
            <a:lvl9pPr marL="3656503"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293" y="4827212"/>
            <a:ext cx="2939284" cy="659189"/>
          </a:xfrm>
        </p:spPr>
        <p:txBody>
          <a:bodyPr anchor="t">
            <a:normAutofit/>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8363" y="4250949"/>
            <a:ext cx="2929762" cy="576262"/>
          </a:xfrm>
        </p:spPr>
        <p:txBody>
          <a:bodyPr anchor="b">
            <a:noAutofit/>
          </a:bodyPr>
          <a:lstStyle>
            <a:lvl1pPr marL="0" indent="0">
              <a:buNone/>
              <a:defRPr sz="2399" b="0">
                <a:solidFill>
                  <a:schemeClr val="bg2">
                    <a:lumMod val="40000"/>
                    <a:lumOff val="60000"/>
                  </a:schemeClr>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8362" y="2209800"/>
            <a:ext cx="292976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063" indent="0">
              <a:buNone/>
              <a:defRPr sz="1600"/>
            </a:lvl2pPr>
            <a:lvl3pPr marL="914126" indent="0">
              <a:buNone/>
              <a:defRPr sz="1600"/>
            </a:lvl3pPr>
            <a:lvl4pPr marL="1371189" indent="0">
              <a:buNone/>
              <a:defRPr sz="1600"/>
            </a:lvl4pPr>
            <a:lvl5pPr marL="1828251" indent="0">
              <a:buNone/>
              <a:defRPr sz="1600"/>
            </a:lvl5pPr>
            <a:lvl6pPr marL="2285314" indent="0">
              <a:buNone/>
              <a:defRPr sz="1600"/>
            </a:lvl6pPr>
            <a:lvl7pPr marL="2742377" indent="0">
              <a:buNone/>
              <a:defRPr sz="1600"/>
            </a:lvl7pPr>
            <a:lvl8pPr marL="3199440" indent="0">
              <a:buNone/>
              <a:defRPr sz="1600"/>
            </a:lvl8pPr>
            <a:lvl9pPr marL="3656503"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7009" y="4827211"/>
            <a:ext cx="2933642" cy="659189"/>
          </a:xfrm>
        </p:spPr>
        <p:txBody>
          <a:bodyPr anchor="t">
            <a:normAutofit/>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2845" y="4250949"/>
            <a:ext cx="2931349" cy="576262"/>
          </a:xfrm>
        </p:spPr>
        <p:txBody>
          <a:bodyPr anchor="b">
            <a:noAutofit/>
          </a:bodyPr>
          <a:lstStyle>
            <a:lvl1pPr marL="0" indent="0">
              <a:buNone/>
              <a:defRPr sz="2399" b="0">
                <a:solidFill>
                  <a:schemeClr val="bg2">
                    <a:lumMod val="40000"/>
                    <a:lumOff val="60000"/>
                  </a:schemeClr>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2844" y="2209800"/>
            <a:ext cx="2931349"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063" indent="0">
              <a:buNone/>
              <a:defRPr sz="1600"/>
            </a:lvl2pPr>
            <a:lvl3pPr marL="914126" indent="0">
              <a:buNone/>
              <a:defRPr sz="1600"/>
            </a:lvl3pPr>
            <a:lvl4pPr marL="1371189" indent="0">
              <a:buNone/>
              <a:defRPr sz="1600"/>
            </a:lvl4pPr>
            <a:lvl5pPr marL="1828251" indent="0">
              <a:buNone/>
              <a:defRPr sz="1600"/>
            </a:lvl5pPr>
            <a:lvl6pPr marL="2285314" indent="0">
              <a:buNone/>
              <a:defRPr sz="1600"/>
            </a:lvl6pPr>
            <a:lvl7pPr marL="2742377" indent="0">
              <a:buNone/>
              <a:defRPr sz="1600"/>
            </a:lvl7pPr>
            <a:lvl8pPr marL="3199440" indent="0">
              <a:buNone/>
              <a:defRPr sz="1600"/>
            </a:lvl8pPr>
            <a:lvl9pPr marL="3656503"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2720" y="4827209"/>
            <a:ext cx="2935232" cy="659189"/>
          </a:xfrm>
        </p:spPr>
        <p:txBody>
          <a:bodyPr anchor="t">
            <a:normAutofit/>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Click to edit Master text styles</a:t>
            </a:r>
          </a:p>
        </p:txBody>
      </p:sp>
      <p:cxnSp>
        <p:nvCxnSpPr>
          <p:cNvPr id="19" name="Straight Connector 18"/>
          <p:cNvCxnSpPr/>
          <p:nvPr/>
        </p:nvCxnSpPr>
        <p:spPr>
          <a:xfrm>
            <a:off x="372517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0414"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C6AD918-EAF2-4D78-8F9E-5D2154CCC1DF}" type="datetime1">
              <a:rPr lang="en-US" smtClean="0"/>
              <a:t>5/22/2026</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3116122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F9E26B6-DABA-4794-9F66-A68A3728D1FA}" type="datetime1">
              <a:rPr lang="en-US" smtClean="0"/>
              <a:t>5/22/2026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6257627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2050" y="430214"/>
            <a:ext cx="1752145"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294" y="887414"/>
            <a:ext cx="7421216"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2E70B6-A16D-4EAB-87B0-DDB39F715B04}" type="datetime1">
              <a:rPr lang="en-US" smtClean="0"/>
              <a:t>5/22/2026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42285048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A77AF2D0-FC91-4835-B8B8-91FE784D62FB}" type="datetime1">
              <a:rPr lang="en-US" smtClean="0"/>
              <a:t>5/22/2026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69899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656" y="2861734"/>
            <a:ext cx="8823359" cy="1915647"/>
          </a:xfrm>
        </p:spPr>
        <p:txBody>
          <a:bodyPr anchor="b"/>
          <a:lstStyle>
            <a:lvl1pPr algn="l">
              <a:defRPr sz="3999" b="0" cap="none"/>
            </a:lvl1pPr>
          </a:lstStyle>
          <a:p>
            <a:r>
              <a:rPr lang="en-US"/>
              <a:t>Click to edit Master title style</a:t>
            </a:r>
            <a:endParaRPr lang="en-US" dirty="0"/>
          </a:p>
        </p:txBody>
      </p:sp>
      <p:sp>
        <p:nvSpPr>
          <p:cNvPr id="3" name="Text Placeholder 2"/>
          <p:cNvSpPr>
            <a:spLocks noGrp="1"/>
          </p:cNvSpPr>
          <p:nvPr>
            <p:ph type="body" idx="1"/>
          </p:nvPr>
        </p:nvSpPr>
        <p:spPr>
          <a:xfrm>
            <a:off x="1154654" y="4777381"/>
            <a:ext cx="8823360" cy="860400"/>
          </a:xfrm>
        </p:spPr>
        <p:txBody>
          <a:bodyPr anchor="t"/>
          <a:lstStyle>
            <a:lvl1pPr marL="0" indent="0" algn="l">
              <a:buNone/>
              <a:defRPr sz="1999" cap="all">
                <a:solidFill>
                  <a:schemeClr val="bg2">
                    <a:lumMod val="40000"/>
                    <a:lumOff val="60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55AF4D-05DB-4E03-9B26-BF1CB3C878FD}" type="datetime1">
              <a:rPr lang="en-US" smtClean="0"/>
              <a:t>5/22/2026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353711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025" y="2060576"/>
            <a:ext cx="4395194" cy="4195763"/>
          </a:xfrm>
        </p:spPr>
        <p:txBody>
          <a:bodyPr>
            <a:normAutofit/>
          </a:bodyPr>
          <a:lstStyle>
            <a:lvl1pPr>
              <a:defRPr sz="1799"/>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3021" y="2056093"/>
            <a:ext cx="4395196" cy="4200245"/>
          </a:xfrm>
        </p:spPr>
        <p:txBody>
          <a:bodyPr>
            <a:normAutofit/>
          </a:bodyPr>
          <a:lstStyle>
            <a:lvl1pPr>
              <a:defRPr sz="1799"/>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D6F2631-AEEC-4BFA-903C-956BABDB53AF}" type="datetime1">
              <a:rPr lang="en-US" smtClean="0"/>
              <a:t>5/22/2026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50597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026" y="1905000"/>
            <a:ext cx="4395193" cy="576262"/>
          </a:xfrm>
        </p:spPr>
        <p:txBody>
          <a:bodyPr anchor="b">
            <a:noAutofit/>
          </a:bodyPr>
          <a:lstStyle>
            <a:lvl1pPr marL="0" indent="0">
              <a:buNone/>
              <a:defRPr sz="2399" b="0">
                <a:solidFill>
                  <a:schemeClr val="bg2">
                    <a:lumMod val="40000"/>
                    <a:lumOff val="60000"/>
                  </a:schemeClr>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025" y="2514600"/>
            <a:ext cx="4395194" cy="3741738"/>
          </a:xfrm>
        </p:spPr>
        <p:txBody>
          <a:bodyPr>
            <a:normAutofit/>
          </a:bodyPr>
          <a:lstStyle>
            <a:lvl1pPr>
              <a:defRPr sz="1799"/>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3023" y="1905000"/>
            <a:ext cx="4395194" cy="576262"/>
          </a:xfrm>
        </p:spPr>
        <p:txBody>
          <a:bodyPr anchor="b">
            <a:noAutofit/>
          </a:bodyPr>
          <a:lstStyle>
            <a:lvl1pPr marL="0" indent="0">
              <a:buNone/>
              <a:defRPr sz="2399" b="0">
                <a:solidFill>
                  <a:schemeClr val="bg2">
                    <a:lumMod val="40000"/>
                    <a:lumOff val="60000"/>
                  </a:schemeClr>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3023" y="2514600"/>
            <a:ext cx="4395194" cy="3741738"/>
          </a:xfrm>
        </p:spPr>
        <p:txBody>
          <a:bodyPr>
            <a:normAutofit/>
          </a:bodyPr>
          <a:lstStyle>
            <a:lvl1pPr>
              <a:defRPr sz="1799"/>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1444690-27A9-4C3A-AF2A-689FFFA26E1D}" type="datetime1">
              <a:rPr lang="en-US" smtClean="0"/>
              <a:t>5/22/2026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441330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87D7E7EF-9061-4E1D-B784-B2C69EB03657}" type="datetime1">
              <a:rPr lang="en-US" smtClean="0"/>
              <a:t>5/22/2026</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24730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2E0E95A8-988A-44D4-A2A1-A3F36764F6B8}" type="datetime1">
              <a:rPr lang="en-US" smtClean="0"/>
              <a:t>5/22/2026</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2334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652" y="1447800"/>
            <a:ext cx="3400178" cy="1447800"/>
          </a:xfrm>
        </p:spPr>
        <p:txBody>
          <a:bodyPr anchor="b"/>
          <a:lstStyle>
            <a:lvl1pPr algn="l">
              <a:defRPr sz="2399" b="0"/>
            </a:lvl1pPr>
          </a:lstStyle>
          <a:p>
            <a:r>
              <a:rPr lang="en-US"/>
              <a:t>Click to edit Master title style</a:t>
            </a:r>
            <a:endParaRPr lang="en-US" dirty="0"/>
          </a:p>
        </p:txBody>
      </p:sp>
      <p:sp>
        <p:nvSpPr>
          <p:cNvPr id="3" name="Content Placeholder 2"/>
          <p:cNvSpPr>
            <a:spLocks noGrp="1"/>
          </p:cNvSpPr>
          <p:nvPr>
            <p:ph idx="1"/>
          </p:nvPr>
        </p:nvSpPr>
        <p:spPr>
          <a:xfrm>
            <a:off x="4783370" y="1447800"/>
            <a:ext cx="5194644" cy="4572000"/>
          </a:xfrm>
        </p:spPr>
        <p:txBody>
          <a:bodyPr anchor="ctr">
            <a:normAutofit/>
          </a:bodyPr>
          <a:lstStyle>
            <a:lvl1pPr>
              <a:defRPr sz="1999"/>
            </a:lvl1pPr>
            <a:lvl2pPr>
              <a:defRPr sz="1799"/>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653" y="3129281"/>
            <a:ext cx="3400177" cy="2895599"/>
          </a:xfrm>
        </p:spPr>
        <p:txBody>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4142E8FD-549B-48C4-8C1D-48C65F6CD94E}" type="datetime1">
              <a:rPr lang="en-US" smtClean="0"/>
              <a:t>5/22/2026</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679300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606" y="1854192"/>
            <a:ext cx="5091580" cy="1574808"/>
          </a:xfrm>
        </p:spPr>
        <p:txBody>
          <a:bodyPr anchor="b">
            <a:normAutofit/>
          </a:bodyPr>
          <a:lstStyle>
            <a:lvl1pPr algn="l">
              <a:defRPr sz="3599"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7736" y="1143000"/>
            <a:ext cx="3199567"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063" indent="0">
              <a:buNone/>
              <a:defRPr sz="1600"/>
            </a:lvl2pPr>
            <a:lvl3pPr marL="914126" indent="0">
              <a:buNone/>
              <a:defRPr sz="1600"/>
            </a:lvl3pPr>
            <a:lvl4pPr marL="1371189" indent="0">
              <a:buNone/>
              <a:defRPr sz="1600"/>
            </a:lvl4pPr>
            <a:lvl5pPr marL="1828251" indent="0">
              <a:buNone/>
              <a:defRPr sz="1600"/>
            </a:lvl5pPr>
            <a:lvl6pPr marL="2285314" indent="0">
              <a:buNone/>
              <a:defRPr sz="1600"/>
            </a:lvl6pPr>
            <a:lvl7pPr marL="2742377" indent="0">
              <a:buNone/>
              <a:defRPr sz="1600"/>
            </a:lvl7pPr>
            <a:lvl8pPr marL="3199440" indent="0">
              <a:buNone/>
              <a:defRPr sz="1600"/>
            </a:lvl8pPr>
            <a:lvl9pPr marL="3656503"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654" y="3657600"/>
            <a:ext cx="5083655" cy="1371600"/>
          </a:xfrm>
        </p:spPr>
        <p:txBody>
          <a:bodyPr>
            <a:normAutofit/>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DAD421A-847A-488A-934E-81FE14B1121A}" type="datetime1">
              <a:rPr lang="en-US" smtClean="0"/>
              <a:t>5/22/2026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684091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6"/>
            <a:ext cx="4035961"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8"/>
            <a:ext cx="1522016" cy="2365453"/>
          </a:xfrm>
          <a:prstGeom prst="rect">
            <a:avLst/>
          </a:prstGeom>
        </p:spPr>
      </p:pic>
      <p:sp>
        <p:nvSpPr>
          <p:cNvPr id="16" name="Oval 15"/>
          <p:cNvSpPr/>
          <p:nvPr/>
        </p:nvSpPr>
        <p:spPr>
          <a:xfrm>
            <a:off x="8606770" y="1676400"/>
            <a:ext cx="2818666"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7330" y="1"/>
            <a:ext cx="1602969"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3637" y="6096000"/>
            <a:ext cx="993475" cy="762000"/>
          </a:xfrm>
          <a:prstGeom prst="rect">
            <a:avLst/>
          </a:prstGeom>
        </p:spPr>
      </p:pic>
      <p:sp>
        <p:nvSpPr>
          <p:cNvPr id="14" name="Rectangle 13"/>
          <p:cNvSpPr/>
          <p:nvPr/>
        </p:nvSpPr>
        <p:spPr>
          <a:xfrm>
            <a:off x="10435094" y="0"/>
            <a:ext cx="685621"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5943" y="452718"/>
            <a:ext cx="9402274"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025" y="2052919"/>
            <a:ext cx="894421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2866" y="1790741"/>
            <a:ext cx="990599" cy="304720"/>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6969DC0C-7017-477A-BA7C-CAFA4EF8C92A}" type="datetime1">
              <a:rPr lang="en-US" smtClean="0"/>
              <a:t>5/22/2026</a:t>
            </a:fld>
            <a:endParaRPr lang="en-US"/>
          </a:p>
        </p:txBody>
      </p:sp>
      <p:sp>
        <p:nvSpPr>
          <p:cNvPr id="5" name="Footer Placeholder 4"/>
          <p:cNvSpPr>
            <a:spLocks noGrp="1"/>
          </p:cNvSpPr>
          <p:nvPr>
            <p:ph type="ftr" sz="quarter" idx="3"/>
          </p:nvPr>
        </p:nvSpPr>
        <p:spPr>
          <a:xfrm rot="5400000">
            <a:off x="8948740" y="3225337"/>
            <a:ext cx="3859795" cy="304722"/>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49844" y="295730"/>
            <a:ext cx="837981" cy="767687"/>
          </a:xfrm>
          <a:prstGeom prst="rect">
            <a:avLst/>
          </a:prstGeom>
        </p:spPr>
        <p:txBody>
          <a:bodyPr vert="horz" lIns="91440" tIns="45720" rIns="91440" bIns="45720" rtlCol="0" anchor="b"/>
          <a:lstStyle>
            <a:lvl1pPr algn="ctr">
              <a:defRPr sz="2799" b="0" i="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1051644332"/>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 id="2147483820" r:id="rId17"/>
  </p:sldLayoutIdLst>
  <p:hf hdr="0" ftr="0" dt="0"/>
  <p:txStyles>
    <p:titleStyle>
      <a:lvl1pPr algn="l" defTabSz="457063" rtl="0" eaLnBrk="1" latinLnBrk="0" hangingPunct="1">
        <a:spcBef>
          <a:spcPct val="0"/>
        </a:spcBef>
        <a:buNone/>
        <a:defRPr sz="4199"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797" indent="-342797" algn="l" defTabSz="457063" rtl="0" eaLnBrk="1" latinLnBrk="0" hangingPunct="1">
        <a:spcBef>
          <a:spcPts val="1000"/>
        </a:spcBef>
        <a:spcAft>
          <a:spcPts val="0"/>
        </a:spcAft>
        <a:buClr>
          <a:schemeClr val="bg2">
            <a:lumMod val="40000"/>
            <a:lumOff val="60000"/>
          </a:schemeClr>
        </a:buClr>
        <a:buSzPct val="80000"/>
        <a:buFont typeface="Wingdings 3" charset="2"/>
        <a:buChar char=""/>
        <a:defRPr sz="1999" b="0" i="0" kern="1200">
          <a:solidFill>
            <a:schemeClr val="tx1"/>
          </a:solidFill>
          <a:latin typeface="+mj-lt"/>
          <a:ea typeface="+mj-ea"/>
          <a:cs typeface="+mj-cs"/>
        </a:defRPr>
      </a:lvl1pPr>
      <a:lvl2pPr marL="742727" indent="-285664" algn="l" defTabSz="457063" rtl="0" eaLnBrk="1" latinLnBrk="0" hangingPunct="1">
        <a:spcBef>
          <a:spcPts val="1000"/>
        </a:spcBef>
        <a:spcAft>
          <a:spcPts val="0"/>
        </a:spcAft>
        <a:buClr>
          <a:schemeClr val="bg2">
            <a:lumMod val="40000"/>
            <a:lumOff val="60000"/>
          </a:schemeClr>
        </a:buClr>
        <a:buSzPct val="80000"/>
        <a:buFont typeface="Wingdings 3" charset="2"/>
        <a:buChar char=""/>
        <a:defRPr sz="1799" b="0" i="0" kern="1200">
          <a:solidFill>
            <a:schemeClr val="tx1"/>
          </a:solidFill>
          <a:latin typeface="+mj-lt"/>
          <a:ea typeface="+mj-ea"/>
          <a:cs typeface="+mj-cs"/>
        </a:defRPr>
      </a:lvl2pPr>
      <a:lvl3pPr marL="1142657" indent="-228531" algn="l" defTabSz="457063"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599720" indent="-228531" algn="l" defTabSz="457063"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6783" indent="-228531" algn="l" defTabSz="457063"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5248" indent="-228531" algn="l" defTabSz="457063"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0908" indent="-228531" algn="l" defTabSz="457063"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7971" indent="-228531" algn="l" defTabSz="457063"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5034" indent="-228531" algn="l" defTabSz="457063"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063" rtl="0" eaLnBrk="1" latinLnBrk="0" hangingPunct="1">
        <a:defRPr sz="1799" kern="1200">
          <a:solidFill>
            <a:schemeClr val="tx1"/>
          </a:solidFill>
          <a:latin typeface="+mn-lt"/>
          <a:ea typeface="+mn-ea"/>
          <a:cs typeface="+mn-cs"/>
        </a:defRPr>
      </a:lvl1pPr>
      <a:lvl2pPr marL="457063" algn="l" defTabSz="457063" rtl="0" eaLnBrk="1" latinLnBrk="0" hangingPunct="1">
        <a:defRPr sz="1799" kern="1200">
          <a:solidFill>
            <a:schemeClr val="tx1"/>
          </a:solidFill>
          <a:latin typeface="+mn-lt"/>
          <a:ea typeface="+mn-ea"/>
          <a:cs typeface="+mn-cs"/>
        </a:defRPr>
      </a:lvl2pPr>
      <a:lvl3pPr marL="914126" algn="l" defTabSz="457063" rtl="0" eaLnBrk="1" latinLnBrk="0" hangingPunct="1">
        <a:defRPr sz="1799" kern="1200">
          <a:solidFill>
            <a:schemeClr val="tx1"/>
          </a:solidFill>
          <a:latin typeface="+mn-lt"/>
          <a:ea typeface="+mn-ea"/>
          <a:cs typeface="+mn-cs"/>
        </a:defRPr>
      </a:lvl3pPr>
      <a:lvl4pPr marL="1371189" algn="l" defTabSz="457063" rtl="0" eaLnBrk="1" latinLnBrk="0" hangingPunct="1">
        <a:defRPr sz="1799" kern="1200">
          <a:solidFill>
            <a:schemeClr val="tx1"/>
          </a:solidFill>
          <a:latin typeface="+mn-lt"/>
          <a:ea typeface="+mn-ea"/>
          <a:cs typeface="+mn-cs"/>
        </a:defRPr>
      </a:lvl4pPr>
      <a:lvl5pPr marL="1828251" algn="l" defTabSz="457063" rtl="0" eaLnBrk="1" latinLnBrk="0" hangingPunct="1">
        <a:defRPr sz="1799" kern="1200">
          <a:solidFill>
            <a:schemeClr val="tx1"/>
          </a:solidFill>
          <a:latin typeface="+mn-lt"/>
          <a:ea typeface="+mn-ea"/>
          <a:cs typeface="+mn-cs"/>
        </a:defRPr>
      </a:lvl5pPr>
      <a:lvl6pPr marL="2285314" algn="l" defTabSz="457063" rtl="0" eaLnBrk="1" latinLnBrk="0" hangingPunct="1">
        <a:defRPr sz="1799" kern="1200">
          <a:solidFill>
            <a:schemeClr val="tx1"/>
          </a:solidFill>
          <a:latin typeface="+mn-lt"/>
          <a:ea typeface="+mn-ea"/>
          <a:cs typeface="+mn-cs"/>
        </a:defRPr>
      </a:lvl6pPr>
      <a:lvl7pPr marL="2742377" algn="l" defTabSz="457063" rtl="0" eaLnBrk="1" latinLnBrk="0" hangingPunct="1">
        <a:defRPr sz="1799" kern="1200">
          <a:solidFill>
            <a:schemeClr val="tx1"/>
          </a:solidFill>
          <a:latin typeface="+mn-lt"/>
          <a:ea typeface="+mn-ea"/>
          <a:cs typeface="+mn-cs"/>
        </a:defRPr>
      </a:lvl7pPr>
      <a:lvl8pPr marL="3199440" algn="l" defTabSz="457063" rtl="0" eaLnBrk="1" latinLnBrk="0" hangingPunct="1">
        <a:defRPr sz="1799" kern="1200">
          <a:solidFill>
            <a:schemeClr val="tx1"/>
          </a:solidFill>
          <a:latin typeface="+mn-lt"/>
          <a:ea typeface="+mn-ea"/>
          <a:cs typeface="+mn-cs"/>
        </a:defRPr>
      </a:lvl8pPr>
      <a:lvl9pPr marL="3656503" algn="l" defTabSz="457063"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www.magnumventures.in/" TargetMode="Externa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16DBB39-A150-431E-A4D7-3AB4F60A87B8}"/>
              </a:ext>
            </a:extLst>
          </p:cNvPr>
          <p:cNvSpPr txBox="1"/>
          <p:nvPr/>
        </p:nvSpPr>
        <p:spPr>
          <a:xfrm>
            <a:off x="1855433" y="1982550"/>
            <a:ext cx="9073824" cy="3170099"/>
          </a:xfrm>
          <a:prstGeom prst="rect">
            <a:avLst/>
          </a:prstGeom>
          <a:solidFill>
            <a:schemeClr val="bg2">
              <a:lumMod val="40000"/>
              <a:lumOff val="60000"/>
            </a:schemeClr>
          </a:solidFill>
          <a:ln>
            <a:solidFill>
              <a:srgbClr val="FFFF00"/>
            </a:solidFill>
          </a:ln>
        </p:spPr>
        <p:txBody>
          <a:bodyPr wrap="square">
            <a:spAutoFit/>
          </a:bodyPr>
          <a:lstStyle/>
          <a:p>
            <a:pPr algn="ctr">
              <a:defRPr sz="2200" b="1"/>
            </a:pPr>
            <a:r>
              <a:rPr lang="en-US" sz="4000" dirty="0">
                <a:solidFill>
                  <a:schemeClr val="accent1">
                    <a:lumMod val="50000"/>
                  </a:schemeClr>
                </a:solidFill>
              </a:rPr>
              <a:t>Scheme of Arrangement </a:t>
            </a:r>
          </a:p>
          <a:p>
            <a:pPr algn="ctr">
              <a:defRPr sz="2200" b="1"/>
            </a:pPr>
            <a:r>
              <a:rPr lang="en-US" sz="4000" dirty="0">
                <a:solidFill>
                  <a:schemeClr val="accent1">
                    <a:lumMod val="50000"/>
                  </a:schemeClr>
                </a:solidFill>
              </a:rPr>
              <a:t>among </a:t>
            </a:r>
          </a:p>
          <a:p>
            <a:pPr algn="ctr">
              <a:defRPr sz="2200" b="1"/>
            </a:pPr>
            <a:r>
              <a:rPr lang="en-US" sz="4000" dirty="0">
                <a:solidFill>
                  <a:srgbClr val="002060"/>
                </a:solidFill>
              </a:rPr>
              <a:t>Magnum Ventures Limited </a:t>
            </a:r>
          </a:p>
          <a:p>
            <a:pPr algn="ctr">
              <a:defRPr sz="2200" b="1"/>
            </a:pPr>
            <a:r>
              <a:rPr lang="en-US" sz="4000" dirty="0">
                <a:solidFill>
                  <a:schemeClr val="accent1">
                    <a:lumMod val="50000"/>
                  </a:schemeClr>
                </a:solidFill>
              </a:rPr>
              <a:t>and </a:t>
            </a:r>
          </a:p>
          <a:p>
            <a:pPr algn="ctr">
              <a:defRPr sz="2200" b="1"/>
            </a:pPr>
            <a:r>
              <a:rPr lang="en-US" sz="4000" dirty="0">
                <a:solidFill>
                  <a:srgbClr val="C00000"/>
                </a:solidFill>
              </a:rPr>
              <a:t>Magnum </a:t>
            </a:r>
            <a:r>
              <a:rPr lang="en-US" sz="4000" dirty="0" err="1">
                <a:solidFill>
                  <a:srgbClr val="C00000"/>
                </a:solidFill>
              </a:rPr>
              <a:t>Paperz</a:t>
            </a:r>
            <a:r>
              <a:rPr lang="en-US" sz="4000" dirty="0">
                <a:solidFill>
                  <a:srgbClr val="C00000"/>
                </a:solidFill>
              </a:rPr>
              <a:t> Limited</a:t>
            </a:r>
          </a:p>
        </p:txBody>
      </p:sp>
      <p:pic>
        <p:nvPicPr>
          <p:cNvPr id="1026" name="Picture 2" descr="Magnum Ventures Limited Logo">
            <a:extLst>
              <a:ext uri="{FF2B5EF4-FFF2-40B4-BE49-F238E27FC236}">
                <a16:creationId xmlns:a16="http://schemas.microsoft.com/office/drawing/2014/main" id="{9E719D8E-865D-475F-8B8C-775A420A04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457" y="132217"/>
            <a:ext cx="1571625" cy="157162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CF11120E-C007-716F-62D2-1E6106A35DA7}"/>
              </a:ext>
            </a:extLst>
          </p:cNvPr>
          <p:cNvSpPr>
            <a:spLocks noGrp="1"/>
          </p:cNvSpPr>
          <p:nvPr>
            <p:ph type="sldNum" sz="quarter" idx="12"/>
          </p:nvPr>
        </p:nvSpPr>
        <p:spPr>
          <a:xfrm>
            <a:off x="10477500" y="109784"/>
            <a:ext cx="619125" cy="767687"/>
          </a:xfrm>
        </p:spPr>
        <p:txBody>
          <a:bodyPr/>
          <a:lstStyle/>
          <a:p>
            <a:fld id="{C1FF6DA9-008F-8B48-92A6-B652298478BF}" type="slidenum">
              <a:rPr lang="en-US" sz="3600" smtClean="0"/>
              <a:t>1</a:t>
            </a:fld>
            <a:endParaRPr lang="en-US" sz="3600" dirty="0"/>
          </a:p>
        </p:txBody>
      </p:sp>
    </p:spTree>
    <p:extLst>
      <p:ext uri="{BB962C8B-B14F-4D97-AF65-F5344CB8AC3E}">
        <p14:creationId xmlns:p14="http://schemas.microsoft.com/office/powerpoint/2010/main" val="22111104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A3BCA59-0E22-A6C8-7B56-E92D1608AA5E}"/>
              </a:ext>
            </a:extLst>
          </p:cNvPr>
          <p:cNvSpPr txBox="1"/>
          <p:nvPr/>
        </p:nvSpPr>
        <p:spPr>
          <a:xfrm>
            <a:off x="3372042" y="95020"/>
            <a:ext cx="6094428" cy="461665"/>
          </a:xfrm>
          <a:prstGeom prst="rect">
            <a:avLst/>
          </a:prstGeom>
          <a:noFill/>
        </p:spPr>
        <p:txBody>
          <a:bodyPr wrap="square">
            <a:spAutoFit/>
          </a:bodyPr>
          <a:lstStyle/>
          <a:p>
            <a:pPr algn="ctr"/>
            <a:r>
              <a:rPr lang="en-US" sz="2400" b="1" u="sng" kern="0" dirty="0">
                <a:solidFill>
                  <a:schemeClr val="accent3">
                    <a:lumMod val="60000"/>
                    <a:lumOff val="40000"/>
                  </a:schemeClr>
                </a:solidFill>
                <a:latin typeface="Times New Roman" panose="02020603050405020304" pitchFamily="18" charset="0"/>
              </a:rPr>
              <a:t>Proposal as per the Scheme</a:t>
            </a:r>
          </a:p>
        </p:txBody>
      </p:sp>
      <p:sp>
        <p:nvSpPr>
          <p:cNvPr id="4" name="Rectangle 3">
            <a:extLst>
              <a:ext uri="{FF2B5EF4-FFF2-40B4-BE49-F238E27FC236}">
                <a16:creationId xmlns:a16="http://schemas.microsoft.com/office/drawing/2014/main" id="{965864D7-EE97-F5AF-8BDB-66EC4A3F93DF}"/>
              </a:ext>
            </a:extLst>
          </p:cNvPr>
          <p:cNvSpPr/>
          <p:nvPr/>
        </p:nvSpPr>
        <p:spPr>
          <a:xfrm>
            <a:off x="6652383" y="4976787"/>
            <a:ext cx="4814740" cy="1171280"/>
          </a:xfrm>
          <a:prstGeom prst="rect">
            <a:avLst/>
          </a:prstGeom>
          <a:ln>
            <a:solidFill>
              <a:srgbClr val="FFFF00"/>
            </a:solidFill>
          </a:ln>
          <a:scene3d>
            <a:camera prst="orthographicFront"/>
            <a:lightRig rig="threePt" dir="t"/>
          </a:scene3d>
          <a:sp3d>
            <a:bevelT w="114300" prst="hardEdg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Demerged of paper Business </a:t>
            </a:r>
            <a:r>
              <a:rPr lang="en-US" dirty="0"/>
              <a:t>From Magnum </a:t>
            </a:r>
            <a:r>
              <a:rPr lang="en-US" dirty="0" err="1"/>
              <a:t>Venturs</a:t>
            </a:r>
            <a:r>
              <a:rPr lang="en-US" dirty="0"/>
              <a:t> Limited to Magnum </a:t>
            </a:r>
            <a:r>
              <a:rPr lang="en-US" dirty="0" err="1"/>
              <a:t>Paperz</a:t>
            </a:r>
            <a:r>
              <a:rPr lang="en-US" dirty="0"/>
              <a:t> Limited on </a:t>
            </a:r>
            <a:r>
              <a:rPr lang="en-IN" dirty="0"/>
              <a:t>as a going concern</a:t>
            </a:r>
            <a:endParaRPr lang="en-US" dirty="0"/>
          </a:p>
        </p:txBody>
      </p:sp>
      <p:sp>
        <p:nvSpPr>
          <p:cNvPr id="5" name="Arrow: Down 4">
            <a:extLst>
              <a:ext uri="{FF2B5EF4-FFF2-40B4-BE49-F238E27FC236}">
                <a16:creationId xmlns:a16="http://schemas.microsoft.com/office/drawing/2014/main" id="{99C7DCF5-EC6B-E408-0ACF-2CC6CDC6C1DD}"/>
              </a:ext>
            </a:extLst>
          </p:cNvPr>
          <p:cNvSpPr/>
          <p:nvPr/>
        </p:nvSpPr>
        <p:spPr>
          <a:xfrm>
            <a:off x="8817437" y="1800013"/>
            <a:ext cx="484632" cy="3105815"/>
          </a:xfrm>
          <a:prstGeom prst="downArrow">
            <a:avLst/>
          </a:prstGeom>
          <a:solidFill>
            <a:srgbClr val="FFFF00"/>
          </a:solidFill>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a:extLst>
              <a:ext uri="{FF2B5EF4-FFF2-40B4-BE49-F238E27FC236}">
                <a16:creationId xmlns:a16="http://schemas.microsoft.com/office/drawing/2014/main" id="{FA5D58C0-84AC-3EB2-3CBA-F3B483A9B936}"/>
              </a:ext>
            </a:extLst>
          </p:cNvPr>
          <p:cNvSpPr/>
          <p:nvPr/>
        </p:nvSpPr>
        <p:spPr>
          <a:xfrm>
            <a:off x="2026339" y="2869545"/>
            <a:ext cx="4034671" cy="914400"/>
          </a:xfrm>
          <a:prstGeom prst="ellipse">
            <a:avLst/>
          </a:prstGeom>
          <a:ln>
            <a:solidFill>
              <a:srgbClr val="FFFF00"/>
            </a:solidFill>
          </a:ln>
          <a:scene3d>
            <a:camera prst="orthographicFront"/>
            <a:lightRig rig="threePt" dir="t"/>
          </a:scene3d>
          <a:sp3d>
            <a:bevelT w="114300" prst="hardEdg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Hotel Business</a:t>
            </a:r>
          </a:p>
        </p:txBody>
      </p:sp>
      <p:sp>
        <p:nvSpPr>
          <p:cNvPr id="7" name="Rectangle 6">
            <a:extLst>
              <a:ext uri="{FF2B5EF4-FFF2-40B4-BE49-F238E27FC236}">
                <a16:creationId xmlns:a16="http://schemas.microsoft.com/office/drawing/2014/main" id="{4F5C2BB1-F052-4844-AC48-E55AFEBB2A90}"/>
              </a:ext>
            </a:extLst>
          </p:cNvPr>
          <p:cNvSpPr/>
          <p:nvPr/>
        </p:nvSpPr>
        <p:spPr>
          <a:xfrm>
            <a:off x="2471781" y="797932"/>
            <a:ext cx="6994689" cy="876693"/>
          </a:xfrm>
          <a:prstGeom prst="rect">
            <a:avLst/>
          </a:prstGeom>
          <a:ln>
            <a:solidFill>
              <a:srgbClr val="FFFF00"/>
            </a:solidFill>
          </a:ln>
          <a:scene3d>
            <a:camera prst="orthographicFront"/>
            <a:lightRig rig="threePt" dir="t"/>
          </a:scene3d>
          <a:sp3d>
            <a:bevelT w="114300" prst="hardEdg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Magnum Ventures Limited (“Demerged Company”)</a:t>
            </a:r>
            <a:endParaRPr lang="en-US" dirty="0"/>
          </a:p>
        </p:txBody>
      </p:sp>
      <p:sp>
        <p:nvSpPr>
          <p:cNvPr id="8" name="Arrow: Down 7">
            <a:extLst>
              <a:ext uri="{FF2B5EF4-FFF2-40B4-BE49-F238E27FC236}">
                <a16:creationId xmlns:a16="http://schemas.microsoft.com/office/drawing/2014/main" id="{D478A474-0F94-45A2-891F-48877129AAFA}"/>
              </a:ext>
            </a:extLst>
          </p:cNvPr>
          <p:cNvSpPr/>
          <p:nvPr/>
        </p:nvSpPr>
        <p:spPr>
          <a:xfrm>
            <a:off x="3559043" y="1800014"/>
            <a:ext cx="484632" cy="978408"/>
          </a:xfrm>
          <a:prstGeom prst="downArrow">
            <a:avLst/>
          </a:prstGeom>
          <a:solidFill>
            <a:srgbClr val="FFFF00"/>
          </a:solidFill>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B38C1A07-E7B3-3EE7-773C-0A49F873E5FB}"/>
              </a:ext>
            </a:extLst>
          </p:cNvPr>
          <p:cNvSpPr>
            <a:spLocks noGrp="1"/>
          </p:cNvSpPr>
          <p:nvPr>
            <p:ph type="sldNum" sz="quarter" idx="12"/>
          </p:nvPr>
        </p:nvSpPr>
        <p:spPr/>
        <p:txBody>
          <a:bodyPr/>
          <a:lstStyle/>
          <a:p>
            <a:fld id="{C1FF6DA9-008F-8B48-92A6-B652298478BF}" type="slidenum">
              <a:rPr lang="en-US" smtClean="0"/>
              <a:t>10</a:t>
            </a:fld>
            <a:endParaRPr lang="en-US"/>
          </a:p>
        </p:txBody>
      </p:sp>
    </p:spTree>
    <p:extLst>
      <p:ext uri="{BB962C8B-B14F-4D97-AF65-F5344CB8AC3E}">
        <p14:creationId xmlns:p14="http://schemas.microsoft.com/office/powerpoint/2010/main" val="3961687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45F4A49-A194-E94E-3EB3-0E3BA885B21F}"/>
              </a:ext>
            </a:extLst>
          </p:cNvPr>
          <p:cNvSpPr/>
          <p:nvPr/>
        </p:nvSpPr>
        <p:spPr>
          <a:xfrm>
            <a:off x="1553442" y="1610286"/>
            <a:ext cx="3174005" cy="849921"/>
          </a:xfrm>
          <a:prstGeom prst="rect">
            <a:avLst/>
          </a:prstGeom>
          <a:ln>
            <a:solidFill>
              <a:srgbClr val="FFFF00"/>
            </a:solidFill>
          </a:ln>
          <a:effectLst>
            <a:glow rad="139700">
              <a:schemeClr val="accent1">
                <a:satMod val="175000"/>
                <a:alpha val="40000"/>
              </a:schemeClr>
            </a:glow>
          </a:effectLst>
          <a:scene3d>
            <a:camera prst="orthographicFront"/>
            <a:lightRig rig="threePt" dir="t"/>
          </a:scene3d>
          <a:sp3d>
            <a:bevelT w="114300" prst="hardEdg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Magnum Ventures Limited (“Demerged Company”)</a:t>
            </a:r>
            <a:endParaRPr lang="en-US" dirty="0"/>
          </a:p>
        </p:txBody>
      </p:sp>
      <p:sp>
        <p:nvSpPr>
          <p:cNvPr id="4" name="TextBox 3">
            <a:extLst>
              <a:ext uri="{FF2B5EF4-FFF2-40B4-BE49-F238E27FC236}">
                <a16:creationId xmlns:a16="http://schemas.microsoft.com/office/drawing/2014/main" id="{FA517047-D182-0488-82FF-EEF049A14305}"/>
              </a:ext>
            </a:extLst>
          </p:cNvPr>
          <p:cNvSpPr txBox="1"/>
          <p:nvPr/>
        </p:nvSpPr>
        <p:spPr>
          <a:xfrm>
            <a:off x="3687295" y="548927"/>
            <a:ext cx="6094428" cy="461665"/>
          </a:xfrm>
          <a:prstGeom prst="rect">
            <a:avLst/>
          </a:prstGeom>
          <a:noFill/>
        </p:spPr>
        <p:txBody>
          <a:bodyPr wrap="square">
            <a:spAutoFit/>
          </a:bodyPr>
          <a:lstStyle/>
          <a:p>
            <a:pPr algn="ctr"/>
            <a:r>
              <a:rPr lang="en-US" sz="2400" b="1" u="sng" kern="0" dirty="0">
                <a:solidFill>
                  <a:schemeClr val="accent3">
                    <a:lumMod val="60000"/>
                    <a:lumOff val="40000"/>
                  </a:schemeClr>
                </a:solidFill>
                <a:latin typeface="Times New Roman" panose="02020603050405020304" pitchFamily="18" charset="0"/>
              </a:rPr>
              <a:t>Resultant Structure (Post-Scheme)</a:t>
            </a:r>
          </a:p>
        </p:txBody>
      </p:sp>
      <p:sp>
        <p:nvSpPr>
          <p:cNvPr id="3" name="Rectangle 2">
            <a:extLst>
              <a:ext uri="{FF2B5EF4-FFF2-40B4-BE49-F238E27FC236}">
                <a16:creationId xmlns:a16="http://schemas.microsoft.com/office/drawing/2014/main" id="{5D74C625-1ABB-ABD7-F3DE-FB4415DBB1EE}"/>
              </a:ext>
            </a:extLst>
          </p:cNvPr>
          <p:cNvSpPr/>
          <p:nvPr/>
        </p:nvSpPr>
        <p:spPr>
          <a:xfrm>
            <a:off x="6940767" y="1616762"/>
            <a:ext cx="2969443" cy="849921"/>
          </a:xfrm>
          <a:prstGeom prst="rect">
            <a:avLst/>
          </a:prstGeom>
          <a:ln>
            <a:solidFill>
              <a:srgbClr val="FFFF00"/>
            </a:solidFill>
          </a:ln>
          <a:effectLst>
            <a:glow rad="139700">
              <a:schemeClr val="accent1">
                <a:satMod val="175000"/>
                <a:alpha val="40000"/>
              </a:schemeClr>
            </a:glow>
          </a:effectLst>
          <a:scene3d>
            <a:camera prst="orthographicFront"/>
            <a:lightRig rig="threePt" dir="t"/>
          </a:scene3d>
          <a:sp3d>
            <a:bevelT w="114300" prst="hardEdg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Magnum Paperz Limited (Resulting Company)</a:t>
            </a:r>
          </a:p>
        </p:txBody>
      </p:sp>
      <p:sp>
        <p:nvSpPr>
          <p:cNvPr id="5" name="Arrow: Down 4">
            <a:extLst>
              <a:ext uri="{FF2B5EF4-FFF2-40B4-BE49-F238E27FC236}">
                <a16:creationId xmlns:a16="http://schemas.microsoft.com/office/drawing/2014/main" id="{6EFAFCF9-E688-9D58-C89E-BA0E0208B183}"/>
              </a:ext>
            </a:extLst>
          </p:cNvPr>
          <p:cNvSpPr/>
          <p:nvPr/>
        </p:nvSpPr>
        <p:spPr>
          <a:xfrm>
            <a:off x="2873241" y="2542503"/>
            <a:ext cx="543829" cy="1115098"/>
          </a:xfrm>
          <a:prstGeom prst="downArrow">
            <a:avLst/>
          </a:prstGeom>
          <a:solidFill>
            <a:srgbClr val="FFFF00"/>
          </a:solidFill>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extLst>
              <a:ext uri="{FF2B5EF4-FFF2-40B4-BE49-F238E27FC236}">
                <a16:creationId xmlns:a16="http://schemas.microsoft.com/office/drawing/2014/main" id="{72EC2211-224C-6CE5-EE32-346EF1BEDEDA}"/>
              </a:ext>
            </a:extLst>
          </p:cNvPr>
          <p:cNvSpPr/>
          <p:nvPr/>
        </p:nvSpPr>
        <p:spPr>
          <a:xfrm>
            <a:off x="8191797" y="2542502"/>
            <a:ext cx="543830" cy="1051089"/>
          </a:xfrm>
          <a:prstGeom prst="downArrow">
            <a:avLst/>
          </a:prstGeom>
          <a:solidFill>
            <a:srgbClr val="FFFF00"/>
          </a:solidFill>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5E09DB2-655B-3764-E84C-C3DCD4C07557}"/>
              </a:ext>
            </a:extLst>
          </p:cNvPr>
          <p:cNvSpPr/>
          <p:nvPr/>
        </p:nvSpPr>
        <p:spPr>
          <a:xfrm>
            <a:off x="1435608" y="3922776"/>
            <a:ext cx="3174004" cy="736310"/>
          </a:xfrm>
          <a:prstGeom prst="rect">
            <a:avLst/>
          </a:prstGeom>
          <a:ln>
            <a:solidFill>
              <a:srgbClr val="FFFF00"/>
            </a:solidFill>
          </a:ln>
          <a:effectLst>
            <a:glow rad="139700">
              <a:schemeClr val="accent1">
                <a:satMod val="175000"/>
                <a:alpha val="40000"/>
              </a:schemeClr>
            </a:glow>
          </a:effectLst>
          <a:scene3d>
            <a:camera prst="orthographicFront"/>
            <a:lightRig rig="threePt" dir="t"/>
          </a:scene3d>
          <a:sp3d>
            <a:bevelT w="114300" prst="hardEdg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Hotel Business</a:t>
            </a:r>
          </a:p>
        </p:txBody>
      </p:sp>
      <p:sp>
        <p:nvSpPr>
          <p:cNvPr id="8" name="Rectangle 7">
            <a:extLst>
              <a:ext uri="{FF2B5EF4-FFF2-40B4-BE49-F238E27FC236}">
                <a16:creationId xmlns:a16="http://schemas.microsoft.com/office/drawing/2014/main" id="{EEC82788-0A6B-2ECF-5CAC-075AC8C2966C}"/>
              </a:ext>
            </a:extLst>
          </p:cNvPr>
          <p:cNvSpPr/>
          <p:nvPr/>
        </p:nvSpPr>
        <p:spPr>
          <a:xfrm>
            <a:off x="6391656" y="3922776"/>
            <a:ext cx="3474720" cy="621792"/>
          </a:xfrm>
          <a:prstGeom prst="rect">
            <a:avLst/>
          </a:prstGeom>
          <a:ln>
            <a:solidFill>
              <a:srgbClr val="FFFF00"/>
            </a:solidFill>
          </a:ln>
          <a:effectLst>
            <a:glow rad="139700">
              <a:schemeClr val="accent1">
                <a:satMod val="175000"/>
                <a:alpha val="40000"/>
              </a:schemeClr>
            </a:glow>
          </a:effectLst>
          <a:scene3d>
            <a:camera prst="orthographicFront"/>
            <a:lightRig rig="threePt" dir="t"/>
          </a:scene3d>
          <a:sp3d>
            <a:bevelT w="114300" prst="hardEdg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Paper Business</a:t>
            </a:r>
          </a:p>
        </p:txBody>
      </p:sp>
      <p:sp>
        <p:nvSpPr>
          <p:cNvPr id="9" name="Slide Number Placeholder 8">
            <a:extLst>
              <a:ext uri="{FF2B5EF4-FFF2-40B4-BE49-F238E27FC236}">
                <a16:creationId xmlns:a16="http://schemas.microsoft.com/office/drawing/2014/main" id="{709FE723-0C16-9886-D625-EA737E7FF88B}"/>
              </a:ext>
            </a:extLst>
          </p:cNvPr>
          <p:cNvSpPr>
            <a:spLocks noGrp="1"/>
          </p:cNvSpPr>
          <p:nvPr>
            <p:ph type="sldNum" sz="quarter" idx="12"/>
          </p:nvPr>
        </p:nvSpPr>
        <p:spPr/>
        <p:txBody>
          <a:bodyPr/>
          <a:lstStyle/>
          <a:p>
            <a:fld id="{C1FF6DA9-008F-8B48-92A6-B652298478BF}" type="slidenum">
              <a:rPr lang="en-US" smtClean="0"/>
              <a:t>11</a:t>
            </a:fld>
            <a:endParaRPr lang="en-US"/>
          </a:p>
        </p:txBody>
      </p:sp>
    </p:spTree>
    <p:extLst>
      <p:ext uri="{BB962C8B-B14F-4D97-AF65-F5344CB8AC3E}">
        <p14:creationId xmlns:p14="http://schemas.microsoft.com/office/powerpoint/2010/main" val="41707921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7EA023-4D88-EF7B-71E5-A318811CB37E}"/>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9AFF2DFC-7A8D-326A-3638-13B66173D428}"/>
              </a:ext>
            </a:extLst>
          </p:cNvPr>
          <p:cNvSpPr txBox="1"/>
          <p:nvPr/>
        </p:nvSpPr>
        <p:spPr>
          <a:xfrm>
            <a:off x="1322109" y="569478"/>
            <a:ext cx="9122789" cy="2400657"/>
          </a:xfrm>
          <a:prstGeom prst="rect">
            <a:avLst/>
          </a:prstGeom>
          <a:noFill/>
        </p:spPr>
        <p:txBody>
          <a:bodyPr wrap="square">
            <a:spAutoFit/>
          </a:bodyPr>
          <a:lstStyle/>
          <a:p>
            <a:r>
              <a:rPr lang="en-US" sz="2400" u="sng" kern="0" dirty="0">
                <a:solidFill>
                  <a:schemeClr val="accent3">
                    <a:lumMod val="60000"/>
                    <a:lumOff val="40000"/>
                  </a:schemeClr>
                </a:solidFill>
                <a:effectLst/>
                <a:latin typeface="Times New Roman" panose="02020603050405020304" pitchFamily="18" charset="0"/>
                <a:ea typeface="Times New Roman" panose="02020603050405020304" pitchFamily="18" charset="0"/>
              </a:rPr>
              <a:t>Pre and post Scheme shareholding pattern of Magnum Ventures Limited</a:t>
            </a:r>
          </a:p>
          <a:p>
            <a:endParaRPr lang="en-US" kern="0" dirty="0">
              <a:latin typeface="Times New Roman" panose="02020603050405020304" pitchFamily="18" charset="0"/>
              <a:ea typeface="Times New Roman" panose="02020603050405020304" pitchFamily="18" charset="0"/>
            </a:endParaRPr>
          </a:p>
          <a:p>
            <a:endParaRPr lang="en-US" sz="1800" kern="0" dirty="0">
              <a:effectLst/>
              <a:latin typeface="Times New Roman" panose="02020603050405020304" pitchFamily="18" charset="0"/>
              <a:ea typeface="Times New Roman" panose="02020603050405020304" pitchFamily="18" charset="0"/>
            </a:endParaRPr>
          </a:p>
          <a:p>
            <a:endParaRPr lang="en-US" kern="0" dirty="0">
              <a:latin typeface="Times New Roman" panose="02020603050405020304" pitchFamily="18" charset="0"/>
              <a:ea typeface="Times New Roman" panose="02020603050405020304" pitchFamily="18" charset="0"/>
            </a:endParaRPr>
          </a:p>
          <a:p>
            <a:endParaRPr lang="en-US" sz="1800" kern="0" dirty="0">
              <a:effectLst/>
              <a:latin typeface="Times New Roman" panose="02020603050405020304" pitchFamily="18" charset="0"/>
              <a:ea typeface="Times New Roman" panose="02020603050405020304" pitchFamily="18" charset="0"/>
            </a:endParaRPr>
          </a:p>
          <a:p>
            <a:endParaRPr lang="en-US" kern="0" dirty="0">
              <a:latin typeface="Times New Roman" panose="02020603050405020304" pitchFamily="18" charset="0"/>
              <a:ea typeface="Times New Roman" panose="02020603050405020304" pitchFamily="18" charset="0"/>
            </a:endParaRPr>
          </a:p>
          <a:p>
            <a:endParaRPr lang="en-US" sz="1800" kern="0" dirty="0">
              <a:effectLst/>
              <a:latin typeface="Times New Roman" panose="02020603050405020304" pitchFamily="18" charset="0"/>
              <a:ea typeface="Times New Roman" panose="02020603050405020304" pitchFamily="18" charset="0"/>
            </a:endParaRPr>
          </a:p>
          <a:p>
            <a:r>
              <a:rPr lang="en-US" sz="1800" kern="0" dirty="0">
                <a:effectLst/>
                <a:latin typeface="Times New Roman" panose="02020603050405020304" pitchFamily="18" charset="0"/>
                <a:ea typeface="Times New Roman" panose="02020603050405020304" pitchFamily="18" charset="0"/>
              </a:rPr>
              <a:t> </a:t>
            </a:r>
            <a:endParaRPr lang="en-US" dirty="0"/>
          </a:p>
        </p:txBody>
      </p:sp>
      <p:graphicFrame>
        <p:nvGraphicFramePr>
          <p:cNvPr id="19" name="Table 18">
            <a:extLst>
              <a:ext uri="{FF2B5EF4-FFF2-40B4-BE49-F238E27FC236}">
                <a16:creationId xmlns:a16="http://schemas.microsoft.com/office/drawing/2014/main" id="{34387BE8-1CD1-7A21-C760-BA344699F8CE}"/>
              </a:ext>
            </a:extLst>
          </p:cNvPr>
          <p:cNvGraphicFramePr>
            <a:graphicFrameLocks noGrp="1"/>
          </p:cNvGraphicFramePr>
          <p:nvPr>
            <p:extLst>
              <p:ext uri="{D42A27DB-BD31-4B8C-83A1-F6EECF244321}">
                <p14:modId xmlns:p14="http://schemas.microsoft.com/office/powerpoint/2010/main" val="1280915386"/>
              </p:ext>
            </p:extLst>
          </p:nvPr>
        </p:nvGraphicFramePr>
        <p:xfrm>
          <a:off x="1517714" y="1446329"/>
          <a:ext cx="7830471" cy="2009972"/>
        </p:xfrm>
        <a:graphic>
          <a:graphicData uri="http://schemas.openxmlformats.org/drawingml/2006/table">
            <a:tbl>
              <a:tblPr firstRow="1" firstCol="1" bandRow="1">
                <a:tableStyleId>{5C22544A-7EE6-4342-B048-85BDC9FD1C3A}</a:tableStyleId>
              </a:tblPr>
              <a:tblGrid>
                <a:gridCol w="2548028">
                  <a:extLst>
                    <a:ext uri="{9D8B030D-6E8A-4147-A177-3AD203B41FA5}">
                      <a16:colId xmlns:a16="http://schemas.microsoft.com/office/drawing/2014/main" val="2659669094"/>
                    </a:ext>
                  </a:extLst>
                </a:gridCol>
                <a:gridCol w="2293932">
                  <a:extLst>
                    <a:ext uri="{9D8B030D-6E8A-4147-A177-3AD203B41FA5}">
                      <a16:colId xmlns:a16="http://schemas.microsoft.com/office/drawing/2014/main" val="1772063730"/>
                    </a:ext>
                  </a:extLst>
                </a:gridCol>
                <a:gridCol w="2988511">
                  <a:extLst>
                    <a:ext uri="{9D8B030D-6E8A-4147-A177-3AD203B41FA5}">
                      <a16:colId xmlns:a16="http://schemas.microsoft.com/office/drawing/2014/main" val="656145479"/>
                    </a:ext>
                  </a:extLst>
                </a:gridCol>
              </a:tblGrid>
              <a:tr h="367742">
                <a:tc>
                  <a:txBody>
                    <a:bodyPr/>
                    <a:lstStyle/>
                    <a:p>
                      <a:pPr algn="ctr">
                        <a:lnSpc>
                          <a:spcPct val="115000"/>
                        </a:lnSpc>
                        <a:spcAft>
                          <a:spcPts val="800"/>
                        </a:spcAft>
                        <a:buNone/>
                      </a:pPr>
                      <a:r>
                        <a:rPr lang="en-US" sz="1400" kern="100" dirty="0">
                          <a:effectLst/>
                        </a:rPr>
                        <a:t>Category</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No. of shares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25045455"/>
                  </a:ext>
                </a:extLst>
              </a:tr>
              <a:tr h="427777">
                <a:tc>
                  <a:txBody>
                    <a:bodyPr/>
                    <a:lstStyle/>
                    <a:p>
                      <a:pPr>
                        <a:lnSpc>
                          <a:spcPct val="115000"/>
                        </a:lnSpc>
                        <a:spcAft>
                          <a:spcPts val="800"/>
                        </a:spcAft>
                        <a:buNone/>
                      </a:pPr>
                      <a:r>
                        <a:rPr lang="en-US" sz="1400" kern="100" dirty="0">
                          <a:effectLst/>
                        </a:rPr>
                        <a:t>Promoter</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3,77,67,554</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a:effectLst/>
                        </a:rPr>
                        <a:t>55.21</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54268523"/>
                  </a:ext>
                </a:extLst>
              </a:tr>
              <a:tr h="545638">
                <a:tc>
                  <a:txBody>
                    <a:bodyPr/>
                    <a:lstStyle/>
                    <a:p>
                      <a:pPr>
                        <a:lnSpc>
                          <a:spcPct val="115000"/>
                        </a:lnSpc>
                        <a:spcAft>
                          <a:spcPts val="800"/>
                        </a:spcAft>
                        <a:buNone/>
                      </a:pPr>
                      <a:r>
                        <a:rPr lang="en-US" sz="1400" kern="100" dirty="0">
                          <a:effectLst/>
                        </a:rPr>
                        <a:t>Public</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3,06,43,763</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44.79</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88057386"/>
                  </a:ext>
                </a:extLst>
              </a:tr>
              <a:tr h="668815">
                <a:tc>
                  <a:txBody>
                    <a:bodyPr/>
                    <a:lstStyle/>
                    <a:p>
                      <a:pPr>
                        <a:lnSpc>
                          <a:spcPct val="115000"/>
                        </a:lnSpc>
                        <a:spcAft>
                          <a:spcPts val="800"/>
                        </a:spcAft>
                        <a:buNone/>
                      </a:pPr>
                      <a:r>
                        <a:rPr lang="en-US" sz="1400" kern="100">
                          <a:effectLst/>
                        </a:rPr>
                        <a:t>Total</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6,84,11,317</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100.00</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94452288"/>
                  </a:ext>
                </a:extLst>
              </a:tr>
            </a:tbl>
          </a:graphicData>
        </a:graphic>
      </p:graphicFrame>
      <p:sp>
        <p:nvSpPr>
          <p:cNvPr id="21" name="TextBox 20">
            <a:extLst>
              <a:ext uri="{FF2B5EF4-FFF2-40B4-BE49-F238E27FC236}">
                <a16:creationId xmlns:a16="http://schemas.microsoft.com/office/drawing/2014/main" id="{39DF1279-7FA2-FA39-3690-3B0C58C2A2CA}"/>
              </a:ext>
            </a:extLst>
          </p:cNvPr>
          <p:cNvSpPr txBox="1"/>
          <p:nvPr/>
        </p:nvSpPr>
        <p:spPr>
          <a:xfrm>
            <a:off x="1407522" y="977154"/>
            <a:ext cx="6094428" cy="390684"/>
          </a:xfrm>
          <a:prstGeom prst="rect">
            <a:avLst/>
          </a:prstGeom>
          <a:noFill/>
        </p:spPr>
        <p:txBody>
          <a:bodyPr wrap="square">
            <a:spAutoFit/>
          </a:bodyPr>
          <a:lstStyle/>
          <a:p>
            <a:pPr marL="285750" indent="-285750">
              <a:lnSpc>
                <a:spcPct val="115000"/>
              </a:lnSpc>
              <a:spcAft>
                <a:spcPts val="800"/>
              </a:spcAft>
              <a:buFont typeface="Arial" panose="020B0604020202020204" pitchFamily="34" charset="0"/>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Pre-Scheme Shareholding Pattern of Equity Shareholders:</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 name="TextBox 22">
            <a:extLst>
              <a:ext uri="{FF2B5EF4-FFF2-40B4-BE49-F238E27FC236}">
                <a16:creationId xmlns:a16="http://schemas.microsoft.com/office/drawing/2014/main" id="{DFF0A18F-F41B-70D4-AE47-E7606BFD456E}"/>
              </a:ext>
            </a:extLst>
          </p:cNvPr>
          <p:cNvSpPr txBox="1"/>
          <p:nvPr/>
        </p:nvSpPr>
        <p:spPr>
          <a:xfrm>
            <a:off x="1407522" y="3651643"/>
            <a:ext cx="8614064" cy="709233"/>
          </a:xfrm>
          <a:prstGeom prst="rect">
            <a:avLst/>
          </a:prstGeom>
          <a:noFill/>
        </p:spPr>
        <p:txBody>
          <a:bodyPr wrap="square">
            <a:spAutoFit/>
          </a:bodyPr>
          <a:lstStyle/>
          <a:p>
            <a:pPr marL="285750" indent="-285750">
              <a:lnSpc>
                <a:spcPct val="115000"/>
              </a:lnSpc>
              <a:spcAft>
                <a:spcPts val="800"/>
              </a:spcAft>
              <a:buFont typeface="Arial" panose="020B0604020202020204" pitchFamily="34" charset="0"/>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Pre-Scheme Shareholding Pattern of Compulsorily Redeemable Preference Shareholders:</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24" name="Table 23">
            <a:extLst>
              <a:ext uri="{FF2B5EF4-FFF2-40B4-BE49-F238E27FC236}">
                <a16:creationId xmlns:a16="http://schemas.microsoft.com/office/drawing/2014/main" id="{EFF0DF14-1EA8-21BE-C72D-E8B301A1BAB4}"/>
              </a:ext>
            </a:extLst>
          </p:cNvPr>
          <p:cNvGraphicFramePr>
            <a:graphicFrameLocks noGrp="1"/>
          </p:cNvGraphicFramePr>
          <p:nvPr>
            <p:extLst>
              <p:ext uri="{D42A27DB-BD31-4B8C-83A1-F6EECF244321}">
                <p14:modId xmlns:p14="http://schemas.microsoft.com/office/powerpoint/2010/main" val="2311328476"/>
              </p:ext>
            </p:extLst>
          </p:nvPr>
        </p:nvGraphicFramePr>
        <p:xfrm>
          <a:off x="1507191" y="4360876"/>
          <a:ext cx="7983039" cy="1927646"/>
        </p:xfrm>
        <a:graphic>
          <a:graphicData uri="http://schemas.openxmlformats.org/drawingml/2006/table">
            <a:tbl>
              <a:tblPr firstRow="1" firstCol="1" bandRow="1">
                <a:tableStyleId>{5C22544A-7EE6-4342-B048-85BDC9FD1C3A}</a:tableStyleId>
              </a:tblPr>
              <a:tblGrid>
                <a:gridCol w="2494385">
                  <a:extLst>
                    <a:ext uri="{9D8B030D-6E8A-4147-A177-3AD203B41FA5}">
                      <a16:colId xmlns:a16="http://schemas.microsoft.com/office/drawing/2014/main" val="1744710340"/>
                    </a:ext>
                  </a:extLst>
                </a:gridCol>
                <a:gridCol w="2189377">
                  <a:extLst>
                    <a:ext uri="{9D8B030D-6E8A-4147-A177-3AD203B41FA5}">
                      <a16:colId xmlns:a16="http://schemas.microsoft.com/office/drawing/2014/main" val="1998411750"/>
                    </a:ext>
                  </a:extLst>
                </a:gridCol>
                <a:gridCol w="3299277">
                  <a:extLst>
                    <a:ext uri="{9D8B030D-6E8A-4147-A177-3AD203B41FA5}">
                      <a16:colId xmlns:a16="http://schemas.microsoft.com/office/drawing/2014/main" val="1289032509"/>
                    </a:ext>
                  </a:extLst>
                </a:gridCol>
              </a:tblGrid>
              <a:tr h="389116">
                <a:tc>
                  <a:txBody>
                    <a:bodyPr/>
                    <a:lstStyle/>
                    <a:p>
                      <a:pPr algn="ctr">
                        <a:lnSpc>
                          <a:spcPct val="115000"/>
                        </a:lnSpc>
                        <a:spcAft>
                          <a:spcPts val="800"/>
                        </a:spcAft>
                        <a:buNone/>
                      </a:pPr>
                      <a:r>
                        <a:rPr lang="en-US" sz="1400" kern="100" dirty="0">
                          <a:effectLst/>
                        </a:rPr>
                        <a:t>Category</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No. of shares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67993363"/>
                  </a:ext>
                </a:extLst>
              </a:tr>
              <a:tr h="536116">
                <a:tc>
                  <a:txBody>
                    <a:bodyPr/>
                    <a:lstStyle/>
                    <a:p>
                      <a:pPr>
                        <a:lnSpc>
                          <a:spcPct val="115000"/>
                        </a:lnSpc>
                        <a:spcAft>
                          <a:spcPts val="800"/>
                        </a:spcAft>
                        <a:buNone/>
                      </a:pPr>
                      <a:r>
                        <a:rPr lang="en-US" sz="1400" kern="100">
                          <a:effectLst/>
                        </a:rPr>
                        <a:t>Promoter</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3,25,000</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100</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83469743"/>
                  </a:ext>
                </a:extLst>
              </a:tr>
              <a:tr h="440998">
                <a:tc>
                  <a:txBody>
                    <a:bodyPr/>
                    <a:lstStyle/>
                    <a:p>
                      <a:pPr>
                        <a:lnSpc>
                          <a:spcPct val="115000"/>
                        </a:lnSpc>
                        <a:spcAft>
                          <a:spcPts val="800"/>
                        </a:spcAft>
                        <a:buNone/>
                      </a:pPr>
                      <a:r>
                        <a:rPr lang="en-US" sz="1400" kern="100">
                          <a:effectLst/>
                        </a:rPr>
                        <a:t>Public</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30072690"/>
                  </a:ext>
                </a:extLst>
              </a:tr>
              <a:tr h="561416">
                <a:tc>
                  <a:txBody>
                    <a:bodyPr/>
                    <a:lstStyle/>
                    <a:p>
                      <a:pPr>
                        <a:lnSpc>
                          <a:spcPct val="115000"/>
                        </a:lnSpc>
                        <a:spcAft>
                          <a:spcPts val="800"/>
                        </a:spcAft>
                        <a:buNone/>
                      </a:pPr>
                      <a:r>
                        <a:rPr lang="en-US" sz="1400" kern="100" dirty="0">
                          <a:effectLst/>
                        </a:rPr>
                        <a:t>Total</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3,25,000</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100</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14291846"/>
                  </a:ext>
                </a:extLst>
              </a:tr>
            </a:tbl>
          </a:graphicData>
        </a:graphic>
      </p:graphicFrame>
      <p:sp>
        <p:nvSpPr>
          <p:cNvPr id="5" name="Speech Bubble: Oval 4">
            <a:extLst>
              <a:ext uri="{FF2B5EF4-FFF2-40B4-BE49-F238E27FC236}">
                <a16:creationId xmlns:a16="http://schemas.microsoft.com/office/drawing/2014/main" id="{B9DC5158-6DFF-53D4-744C-7648824978E3}"/>
              </a:ext>
            </a:extLst>
          </p:cNvPr>
          <p:cNvSpPr/>
          <p:nvPr/>
        </p:nvSpPr>
        <p:spPr>
          <a:xfrm>
            <a:off x="428031" y="569478"/>
            <a:ext cx="699433" cy="501517"/>
          </a:xfrm>
          <a:prstGeom prst="wedgeEllipseCallout">
            <a:avLst/>
          </a:prstGeom>
          <a:solidFill>
            <a:srgbClr val="92D05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800" dirty="0">
                <a:solidFill>
                  <a:schemeClr val="accent1">
                    <a:lumMod val="50000"/>
                  </a:schemeClr>
                </a:solidFill>
              </a:rPr>
              <a:t>6.</a:t>
            </a:r>
          </a:p>
        </p:txBody>
      </p:sp>
      <p:sp>
        <p:nvSpPr>
          <p:cNvPr id="2" name="Slide Number Placeholder 1">
            <a:extLst>
              <a:ext uri="{FF2B5EF4-FFF2-40B4-BE49-F238E27FC236}">
                <a16:creationId xmlns:a16="http://schemas.microsoft.com/office/drawing/2014/main" id="{A68B7EA9-64FD-F000-1AB5-A6539F2EBE80}"/>
              </a:ext>
            </a:extLst>
          </p:cNvPr>
          <p:cNvSpPr>
            <a:spLocks noGrp="1"/>
          </p:cNvSpPr>
          <p:nvPr>
            <p:ph type="sldNum" sz="quarter" idx="12"/>
          </p:nvPr>
        </p:nvSpPr>
        <p:spPr/>
        <p:txBody>
          <a:bodyPr/>
          <a:lstStyle/>
          <a:p>
            <a:fld id="{C1FF6DA9-008F-8B48-92A6-B652298478BF}" type="slidenum">
              <a:rPr lang="en-US" smtClean="0"/>
              <a:t>12</a:t>
            </a:fld>
            <a:endParaRPr lang="en-US"/>
          </a:p>
        </p:txBody>
      </p:sp>
    </p:spTree>
    <p:extLst>
      <p:ext uri="{BB962C8B-B14F-4D97-AF65-F5344CB8AC3E}">
        <p14:creationId xmlns:p14="http://schemas.microsoft.com/office/powerpoint/2010/main" val="1787687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6BA1E-8A83-7991-289A-A68857687C2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EC77212-C4C4-94D7-9A40-1043D4C2259C}"/>
              </a:ext>
            </a:extLst>
          </p:cNvPr>
          <p:cNvSpPr txBox="1"/>
          <p:nvPr/>
        </p:nvSpPr>
        <p:spPr>
          <a:xfrm>
            <a:off x="875734" y="3577635"/>
            <a:ext cx="8830558" cy="390684"/>
          </a:xfrm>
          <a:prstGeom prst="rect">
            <a:avLst/>
          </a:prstGeom>
          <a:noFill/>
        </p:spPr>
        <p:txBody>
          <a:bodyPr wrap="square">
            <a:spAutoFit/>
          </a:bodyPr>
          <a:lstStyle/>
          <a:p>
            <a:pPr marL="285750" indent="-285750">
              <a:lnSpc>
                <a:spcPct val="115000"/>
              </a:lnSpc>
              <a:spcAft>
                <a:spcPts val="800"/>
              </a:spcAft>
              <a:buFont typeface="Arial" panose="020B0604020202020204" pitchFamily="34" charset="0"/>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Post-Scheme Shareholding Pattern of Compulsorily Redeemable Preference Shareholders:</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4" name="Table 3">
            <a:extLst>
              <a:ext uri="{FF2B5EF4-FFF2-40B4-BE49-F238E27FC236}">
                <a16:creationId xmlns:a16="http://schemas.microsoft.com/office/drawing/2014/main" id="{E20BA8AC-9BF2-94EF-6B78-C818E44F8F01}"/>
              </a:ext>
            </a:extLst>
          </p:cNvPr>
          <p:cNvGraphicFramePr>
            <a:graphicFrameLocks noGrp="1"/>
          </p:cNvGraphicFramePr>
          <p:nvPr/>
        </p:nvGraphicFramePr>
        <p:xfrm>
          <a:off x="1103313" y="3968319"/>
          <a:ext cx="7996299" cy="2263806"/>
        </p:xfrm>
        <a:graphic>
          <a:graphicData uri="http://schemas.openxmlformats.org/drawingml/2006/table">
            <a:tbl>
              <a:tblPr firstRow="1" firstCol="1" bandRow="1">
                <a:tableStyleId>{5C22544A-7EE6-4342-B048-85BDC9FD1C3A}</a:tableStyleId>
              </a:tblPr>
              <a:tblGrid>
                <a:gridCol w="2601989">
                  <a:extLst>
                    <a:ext uri="{9D8B030D-6E8A-4147-A177-3AD203B41FA5}">
                      <a16:colId xmlns:a16="http://schemas.microsoft.com/office/drawing/2014/main" val="991607004"/>
                    </a:ext>
                  </a:extLst>
                </a:gridCol>
                <a:gridCol w="3490962">
                  <a:extLst>
                    <a:ext uri="{9D8B030D-6E8A-4147-A177-3AD203B41FA5}">
                      <a16:colId xmlns:a16="http://schemas.microsoft.com/office/drawing/2014/main" val="2355544609"/>
                    </a:ext>
                  </a:extLst>
                </a:gridCol>
                <a:gridCol w="1903348">
                  <a:extLst>
                    <a:ext uri="{9D8B030D-6E8A-4147-A177-3AD203B41FA5}">
                      <a16:colId xmlns:a16="http://schemas.microsoft.com/office/drawing/2014/main" val="4135422531"/>
                    </a:ext>
                  </a:extLst>
                </a:gridCol>
              </a:tblGrid>
              <a:tr h="600546">
                <a:tc>
                  <a:txBody>
                    <a:bodyPr/>
                    <a:lstStyle/>
                    <a:p>
                      <a:pPr algn="ctr">
                        <a:lnSpc>
                          <a:spcPct val="115000"/>
                        </a:lnSpc>
                        <a:spcAft>
                          <a:spcPts val="800"/>
                        </a:spcAft>
                        <a:buNone/>
                      </a:pPr>
                      <a:r>
                        <a:rPr lang="en-US" sz="1400" kern="100" dirty="0">
                          <a:effectLst/>
                        </a:rPr>
                        <a:t>Category</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No. of shares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18811706"/>
                  </a:ext>
                </a:extLst>
              </a:tr>
              <a:tr h="461320">
                <a:tc>
                  <a:txBody>
                    <a:bodyPr/>
                    <a:lstStyle/>
                    <a:p>
                      <a:pPr>
                        <a:lnSpc>
                          <a:spcPct val="115000"/>
                        </a:lnSpc>
                        <a:spcAft>
                          <a:spcPts val="800"/>
                        </a:spcAft>
                        <a:buNone/>
                      </a:pPr>
                      <a:r>
                        <a:rPr lang="en-US" sz="1400" kern="100">
                          <a:effectLst/>
                        </a:rPr>
                        <a:t>Promoter</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32,500</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100</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49110455"/>
                  </a:ext>
                </a:extLst>
              </a:tr>
              <a:tr h="600970">
                <a:tc>
                  <a:txBody>
                    <a:bodyPr/>
                    <a:lstStyle/>
                    <a:p>
                      <a:pPr>
                        <a:lnSpc>
                          <a:spcPct val="115000"/>
                        </a:lnSpc>
                        <a:spcAft>
                          <a:spcPts val="800"/>
                        </a:spcAft>
                        <a:buNone/>
                      </a:pPr>
                      <a:r>
                        <a:rPr lang="en-US" sz="1400" kern="100">
                          <a:effectLst/>
                        </a:rPr>
                        <a:t>Public</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a:effectLst/>
                        </a:rPr>
                        <a:t>-</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97040856"/>
                  </a:ext>
                </a:extLst>
              </a:tr>
              <a:tr h="600970">
                <a:tc>
                  <a:txBody>
                    <a:bodyPr/>
                    <a:lstStyle/>
                    <a:p>
                      <a:pPr>
                        <a:lnSpc>
                          <a:spcPct val="115000"/>
                        </a:lnSpc>
                        <a:spcAft>
                          <a:spcPts val="800"/>
                        </a:spcAft>
                        <a:buNone/>
                      </a:pPr>
                      <a:r>
                        <a:rPr lang="en-US" sz="1400" kern="100">
                          <a:effectLst/>
                        </a:rPr>
                        <a:t>Total</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32,500</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100</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93809566"/>
                  </a:ext>
                </a:extLst>
              </a:tr>
            </a:tbl>
          </a:graphicData>
        </a:graphic>
      </p:graphicFrame>
      <p:sp>
        <p:nvSpPr>
          <p:cNvPr id="5" name="TextBox 4">
            <a:extLst>
              <a:ext uri="{FF2B5EF4-FFF2-40B4-BE49-F238E27FC236}">
                <a16:creationId xmlns:a16="http://schemas.microsoft.com/office/drawing/2014/main" id="{BC1730D0-3622-E7A7-C124-996FADD24627}"/>
              </a:ext>
            </a:extLst>
          </p:cNvPr>
          <p:cNvSpPr txBox="1"/>
          <p:nvPr/>
        </p:nvSpPr>
        <p:spPr>
          <a:xfrm>
            <a:off x="801210" y="430533"/>
            <a:ext cx="6094520" cy="390684"/>
          </a:xfrm>
          <a:prstGeom prst="rect">
            <a:avLst/>
          </a:prstGeom>
          <a:noFill/>
        </p:spPr>
        <p:txBody>
          <a:bodyPr wrap="square">
            <a:spAutoFit/>
          </a:bodyPr>
          <a:lstStyle/>
          <a:p>
            <a:pPr marL="285750" indent="-285750">
              <a:lnSpc>
                <a:spcPct val="115000"/>
              </a:lnSpc>
              <a:spcAft>
                <a:spcPts val="800"/>
              </a:spcAft>
              <a:buFont typeface="Arial" panose="020B0604020202020204" pitchFamily="34" charset="0"/>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Post-Scheme Shareholding Pattern of Equity Shareholders:</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Table 5">
            <a:extLst>
              <a:ext uri="{FF2B5EF4-FFF2-40B4-BE49-F238E27FC236}">
                <a16:creationId xmlns:a16="http://schemas.microsoft.com/office/drawing/2014/main" id="{6223D436-F790-978C-550E-03AD7B1BF98B}"/>
              </a:ext>
            </a:extLst>
          </p:cNvPr>
          <p:cNvGraphicFramePr>
            <a:graphicFrameLocks noGrp="1"/>
          </p:cNvGraphicFramePr>
          <p:nvPr>
            <p:extLst>
              <p:ext uri="{D42A27DB-BD31-4B8C-83A1-F6EECF244321}">
                <p14:modId xmlns:p14="http://schemas.microsoft.com/office/powerpoint/2010/main" val="1151102828"/>
              </p:ext>
            </p:extLst>
          </p:nvPr>
        </p:nvGraphicFramePr>
        <p:xfrm>
          <a:off x="1103313" y="1012055"/>
          <a:ext cx="7996299" cy="2416946"/>
        </p:xfrm>
        <a:graphic>
          <a:graphicData uri="http://schemas.openxmlformats.org/drawingml/2006/table">
            <a:tbl>
              <a:tblPr firstRow="1" firstCol="1" bandRow="1">
                <a:tableStyleId>{5C22544A-7EE6-4342-B048-85BDC9FD1C3A}</a:tableStyleId>
              </a:tblPr>
              <a:tblGrid>
                <a:gridCol w="2139589">
                  <a:extLst>
                    <a:ext uri="{9D8B030D-6E8A-4147-A177-3AD203B41FA5}">
                      <a16:colId xmlns:a16="http://schemas.microsoft.com/office/drawing/2014/main" val="1418482884"/>
                    </a:ext>
                  </a:extLst>
                </a:gridCol>
                <a:gridCol w="3042488">
                  <a:extLst>
                    <a:ext uri="{9D8B030D-6E8A-4147-A177-3AD203B41FA5}">
                      <a16:colId xmlns:a16="http://schemas.microsoft.com/office/drawing/2014/main" val="173260546"/>
                    </a:ext>
                  </a:extLst>
                </a:gridCol>
                <a:gridCol w="2814222">
                  <a:extLst>
                    <a:ext uri="{9D8B030D-6E8A-4147-A177-3AD203B41FA5}">
                      <a16:colId xmlns:a16="http://schemas.microsoft.com/office/drawing/2014/main" val="426563726"/>
                    </a:ext>
                  </a:extLst>
                </a:gridCol>
              </a:tblGrid>
              <a:tr h="571756">
                <a:tc>
                  <a:txBody>
                    <a:bodyPr/>
                    <a:lstStyle/>
                    <a:p>
                      <a:pPr algn="ctr">
                        <a:lnSpc>
                          <a:spcPct val="115000"/>
                        </a:lnSpc>
                        <a:spcAft>
                          <a:spcPts val="800"/>
                        </a:spcAft>
                        <a:buNone/>
                      </a:pPr>
                      <a:r>
                        <a:rPr lang="en-US" sz="1400" kern="100" dirty="0">
                          <a:effectLst/>
                        </a:rPr>
                        <a:t>Category</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No. of shares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89422600"/>
                  </a:ext>
                </a:extLst>
              </a:tr>
              <a:tr h="502587">
                <a:tc>
                  <a:txBody>
                    <a:bodyPr/>
                    <a:lstStyle/>
                    <a:p>
                      <a:pPr>
                        <a:lnSpc>
                          <a:spcPct val="115000"/>
                        </a:lnSpc>
                        <a:spcAft>
                          <a:spcPts val="800"/>
                        </a:spcAft>
                        <a:buNone/>
                      </a:pPr>
                      <a:r>
                        <a:rPr lang="en-US" sz="1400" kern="100" dirty="0">
                          <a:effectLst/>
                        </a:rPr>
                        <a:t>Promoter</a:t>
                      </a:r>
                    </a:p>
                  </a:txBody>
                  <a:tcPr marL="68580" marR="68580" marT="0" marB="0"/>
                </a:tc>
                <a:tc>
                  <a:txBody>
                    <a:bodyPr/>
                    <a:lstStyle/>
                    <a:p>
                      <a:pPr algn="r">
                        <a:lnSpc>
                          <a:spcPct val="115000"/>
                        </a:lnSpc>
                        <a:spcAft>
                          <a:spcPts val="800"/>
                        </a:spcAft>
                        <a:buNone/>
                      </a:pPr>
                      <a:r>
                        <a:rPr lang="en-US" sz="1400" kern="100" dirty="0">
                          <a:effectLst/>
                        </a:rPr>
                        <a:t>1,13,30,266</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55.21</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42726896"/>
                  </a:ext>
                </a:extLst>
              </a:tr>
              <a:tr h="908984">
                <a:tc>
                  <a:txBody>
                    <a:bodyPr/>
                    <a:lstStyle/>
                    <a:p>
                      <a:pPr>
                        <a:lnSpc>
                          <a:spcPct val="115000"/>
                        </a:lnSpc>
                        <a:spcAft>
                          <a:spcPts val="800"/>
                        </a:spcAft>
                        <a:buNone/>
                      </a:pPr>
                      <a:r>
                        <a:rPr lang="en-US" sz="1400" kern="100" dirty="0">
                          <a:effectLst/>
                        </a:rPr>
                        <a:t>Public</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91,93,129</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44.79</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41385655"/>
                  </a:ext>
                </a:extLst>
              </a:tr>
              <a:tr h="433619">
                <a:tc>
                  <a:txBody>
                    <a:bodyPr/>
                    <a:lstStyle/>
                    <a:p>
                      <a:pPr>
                        <a:lnSpc>
                          <a:spcPct val="115000"/>
                        </a:lnSpc>
                        <a:spcAft>
                          <a:spcPts val="800"/>
                        </a:spcAft>
                        <a:buNone/>
                      </a:pPr>
                      <a:r>
                        <a:rPr lang="en-US" sz="1400" kern="100" dirty="0">
                          <a:effectLst/>
                        </a:rPr>
                        <a:t>Total</a:t>
                      </a:r>
                    </a:p>
                  </a:txBody>
                  <a:tcPr marL="68580" marR="68580" marT="0" marB="0"/>
                </a:tc>
                <a:tc>
                  <a:txBody>
                    <a:bodyPr/>
                    <a:lstStyle/>
                    <a:p>
                      <a:pPr algn="r">
                        <a:lnSpc>
                          <a:spcPct val="115000"/>
                        </a:lnSpc>
                        <a:spcAft>
                          <a:spcPts val="800"/>
                        </a:spcAft>
                        <a:buNone/>
                      </a:pPr>
                      <a:r>
                        <a:rPr lang="en-US" sz="1400" b="1" kern="100" dirty="0">
                          <a:effectLst/>
                        </a:rPr>
                        <a:t>2,05,23,395</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100</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78827032"/>
                  </a:ext>
                </a:extLst>
              </a:tr>
            </a:tbl>
          </a:graphicData>
        </a:graphic>
      </p:graphicFrame>
      <p:sp>
        <p:nvSpPr>
          <p:cNvPr id="2" name="Slide Number Placeholder 1">
            <a:extLst>
              <a:ext uri="{FF2B5EF4-FFF2-40B4-BE49-F238E27FC236}">
                <a16:creationId xmlns:a16="http://schemas.microsoft.com/office/drawing/2014/main" id="{6BEA722D-3C35-FFCC-49A0-1A37DD8A201D}"/>
              </a:ext>
            </a:extLst>
          </p:cNvPr>
          <p:cNvSpPr>
            <a:spLocks noGrp="1"/>
          </p:cNvSpPr>
          <p:nvPr>
            <p:ph type="sldNum" sz="quarter" idx="12"/>
          </p:nvPr>
        </p:nvSpPr>
        <p:spPr/>
        <p:txBody>
          <a:bodyPr/>
          <a:lstStyle/>
          <a:p>
            <a:fld id="{C1FF6DA9-008F-8B48-92A6-B652298478BF}" type="slidenum">
              <a:rPr lang="en-US" smtClean="0"/>
              <a:t>13</a:t>
            </a:fld>
            <a:endParaRPr lang="en-US"/>
          </a:p>
        </p:txBody>
      </p:sp>
    </p:spTree>
    <p:extLst>
      <p:ext uri="{BB962C8B-B14F-4D97-AF65-F5344CB8AC3E}">
        <p14:creationId xmlns:p14="http://schemas.microsoft.com/office/powerpoint/2010/main" val="2077241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1CF8F4-BA55-6B29-9EF2-FADE288D1CAD}"/>
            </a:ext>
          </a:extLst>
        </p:cNvPr>
        <p:cNvGrpSpPr/>
        <p:nvPr/>
      </p:nvGrpSpPr>
      <p:grpSpPr>
        <a:xfrm>
          <a:off x="0" y="0"/>
          <a:ext cx="0" cy="0"/>
          <a:chOff x="0" y="0"/>
          <a:chExt cx="0" cy="0"/>
        </a:xfrm>
      </p:grpSpPr>
      <p:sp>
        <p:nvSpPr>
          <p:cNvPr id="2" name="Arrow: Right 1">
            <a:extLst>
              <a:ext uri="{FF2B5EF4-FFF2-40B4-BE49-F238E27FC236}">
                <a16:creationId xmlns:a16="http://schemas.microsoft.com/office/drawing/2014/main" id="{34AE7F41-B081-95B3-9433-ABC8CC562EAC}"/>
              </a:ext>
            </a:extLst>
          </p:cNvPr>
          <p:cNvSpPr/>
          <p:nvPr/>
        </p:nvSpPr>
        <p:spPr>
          <a:xfrm>
            <a:off x="343702" y="697399"/>
            <a:ext cx="978408" cy="308716"/>
          </a:xfrm>
          <a:prstGeom prst="rightArrow">
            <a:avLst>
              <a:gd name="adj1" fmla="val 56107"/>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45EB831C-243C-3A4A-8783-BBF9C3ECF544}"/>
              </a:ext>
            </a:extLst>
          </p:cNvPr>
          <p:cNvSpPr txBox="1"/>
          <p:nvPr/>
        </p:nvSpPr>
        <p:spPr>
          <a:xfrm>
            <a:off x="1322109" y="528591"/>
            <a:ext cx="8869641" cy="707886"/>
          </a:xfrm>
          <a:prstGeom prst="rect">
            <a:avLst/>
          </a:prstGeom>
          <a:noFill/>
        </p:spPr>
        <p:txBody>
          <a:bodyPr wrap="square">
            <a:spAutoFit/>
          </a:bodyPr>
          <a:lstStyle/>
          <a:p>
            <a:r>
              <a:rPr lang="en-US" sz="2000" u="sng" dirty="0">
                <a:solidFill>
                  <a:schemeClr val="accent3">
                    <a:lumMod val="60000"/>
                    <a:lumOff val="40000"/>
                  </a:schemeClr>
                </a:solidFill>
              </a:rPr>
              <a:t>Pre and post scheme Shareholding pattern of Magnum </a:t>
            </a:r>
            <a:r>
              <a:rPr lang="en-US" sz="2000" u="sng" dirty="0" err="1">
                <a:solidFill>
                  <a:schemeClr val="accent3">
                    <a:lumMod val="60000"/>
                    <a:lumOff val="40000"/>
                  </a:schemeClr>
                </a:solidFill>
              </a:rPr>
              <a:t>Paperz</a:t>
            </a:r>
            <a:r>
              <a:rPr lang="en-US" sz="2000" u="sng" dirty="0">
                <a:solidFill>
                  <a:schemeClr val="accent3">
                    <a:lumMod val="60000"/>
                    <a:lumOff val="40000"/>
                  </a:schemeClr>
                </a:solidFill>
              </a:rPr>
              <a:t> Limited (Unlisted Resulting Company)</a:t>
            </a:r>
            <a:endParaRPr lang="en-US" sz="2000" u="sng" kern="0" dirty="0">
              <a:solidFill>
                <a:schemeClr val="accent3">
                  <a:lumMod val="60000"/>
                  <a:lumOff val="40000"/>
                </a:schemeClr>
              </a:solidFill>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7D5CFA01-72AD-273B-01D2-B4E1E3DA837E}"/>
              </a:ext>
            </a:extLst>
          </p:cNvPr>
          <p:cNvSpPr txBox="1"/>
          <p:nvPr/>
        </p:nvSpPr>
        <p:spPr>
          <a:xfrm>
            <a:off x="1322110" y="1174922"/>
            <a:ext cx="6094428" cy="390684"/>
          </a:xfrm>
          <a:prstGeom prst="rect">
            <a:avLst/>
          </a:prstGeom>
          <a:noFill/>
        </p:spPr>
        <p:txBody>
          <a:bodyPr wrap="square">
            <a:spAutoFit/>
          </a:bodyPr>
          <a:lstStyle/>
          <a:p>
            <a:pPr marL="285750" indent="-285750">
              <a:lnSpc>
                <a:spcPct val="115000"/>
              </a:lnSpc>
              <a:spcAft>
                <a:spcPts val="800"/>
              </a:spcAft>
              <a:buFont typeface="Arial" panose="020B0604020202020204" pitchFamily="34" charset="0"/>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Pre-Scheme shareholding pattern of Equity Shareholder:</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7" name="Table 6">
            <a:extLst>
              <a:ext uri="{FF2B5EF4-FFF2-40B4-BE49-F238E27FC236}">
                <a16:creationId xmlns:a16="http://schemas.microsoft.com/office/drawing/2014/main" id="{6B6F9F83-89C1-33A5-A3DB-E1744259F867}"/>
              </a:ext>
            </a:extLst>
          </p:cNvPr>
          <p:cNvGraphicFramePr>
            <a:graphicFrameLocks noGrp="1"/>
          </p:cNvGraphicFramePr>
          <p:nvPr/>
        </p:nvGraphicFramePr>
        <p:xfrm>
          <a:off x="1423446" y="1565606"/>
          <a:ext cx="8093416" cy="1837327"/>
        </p:xfrm>
        <a:graphic>
          <a:graphicData uri="http://schemas.openxmlformats.org/drawingml/2006/table">
            <a:tbl>
              <a:tblPr firstRow="1" firstCol="1" bandRow="1">
                <a:tableStyleId>{5C22544A-7EE6-4342-B048-85BDC9FD1C3A}</a:tableStyleId>
              </a:tblPr>
              <a:tblGrid>
                <a:gridCol w="2633592">
                  <a:extLst>
                    <a:ext uri="{9D8B030D-6E8A-4147-A177-3AD203B41FA5}">
                      <a16:colId xmlns:a16="http://schemas.microsoft.com/office/drawing/2014/main" val="2258910449"/>
                    </a:ext>
                  </a:extLst>
                </a:gridCol>
                <a:gridCol w="3533361">
                  <a:extLst>
                    <a:ext uri="{9D8B030D-6E8A-4147-A177-3AD203B41FA5}">
                      <a16:colId xmlns:a16="http://schemas.microsoft.com/office/drawing/2014/main" val="2259547899"/>
                    </a:ext>
                  </a:extLst>
                </a:gridCol>
                <a:gridCol w="1926463">
                  <a:extLst>
                    <a:ext uri="{9D8B030D-6E8A-4147-A177-3AD203B41FA5}">
                      <a16:colId xmlns:a16="http://schemas.microsoft.com/office/drawing/2014/main" val="3389198455"/>
                    </a:ext>
                  </a:extLst>
                </a:gridCol>
              </a:tblGrid>
              <a:tr h="442587">
                <a:tc>
                  <a:txBody>
                    <a:bodyPr/>
                    <a:lstStyle/>
                    <a:p>
                      <a:pPr algn="ctr">
                        <a:lnSpc>
                          <a:spcPct val="115000"/>
                        </a:lnSpc>
                        <a:spcAft>
                          <a:spcPts val="800"/>
                        </a:spcAft>
                        <a:buNone/>
                      </a:pPr>
                      <a:r>
                        <a:rPr lang="en-US" sz="1400" kern="100" dirty="0">
                          <a:effectLst/>
                        </a:rPr>
                        <a:t>Category</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No. of shares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32268813"/>
                  </a:ext>
                </a:extLst>
              </a:tr>
              <a:tr h="376854">
                <a:tc>
                  <a:txBody>
                    <a:bodyPr/>
                    <a:lstStyle/>
                    <a:p>
                      <a:pPr>
                        <a:lnSpc>
                          <a:spcPct val="115000"/>
                        </a:lnSpc>
                        <a:spcAft>
                          <a:spcPts val="800"/>
                        </a:spcAft>
                        <a:buNone/>
                      </a:pPr>
                      <a:r>
                        <a:rPr lang="en-US" sz="1400" kern="100">
                          <a:effectLst/>
                        </a:rPr>
                        <a:t>Promoter</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10,000</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a:effectLst/>
                        </a:rPr>
                        <a:t>100</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54656262"/>
                  </a:ext>
                </a:extLst>
              </a:tr>
              <a:tr h="483017">
                <a:tc>
                  <a:txBody>
                    <a:bodyPr/>
                    <a:lstStyle/>
                    <a:p>
                      <a:pPr>
                        <a:lnSpc>
                          <a:spcPct val="115000"/>
                        </a:lnSpc>
                        <a:spcAft>
                          <a:spcPts val="800"/>
                        </a:spcAft>
                        <a:buNone/>
                      </a:pPr>
                      <a:r>
                        <a:rPr lang="en-US" sz="1400" kern="100">
                          <a:effectLst/>
                        </a:rPr>
                        <a:t>Public</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27609271"/>
                  </a:ext>
                </a:extLst>
              </a:tr>
              <a:tr h="534869">
                <a:tc>
                  <a:txBody>
                    <a:bodyPr/>
                    <a:lstStyle/>
                    <a:p>
                      <a:pPr>
                        <a:lnSpc>
                          <a:spcPct val="115000"/>
                        </a:lnSpc>
                        <a:spcAft>
                          <a:spcPts val="800"/>
                        </a:spcAft>
                        <a:buNone/>
                      </a:pPr>
                      <a:r>
                        <a:rPr lang="en-US" sz="1400" kern="100" dirty="0">
                          <a:effectLst/>
                        </a:rPr>
                        <a:t>Total</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10,000</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100</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29714132"/>
                  </a:ext>
                </a:extLst>
              </a:tr>
            </a:tbl>
          </a:graphicData>
        </a:graphic>
      </p:graphicFrame>
      <p:sp>
        <p:nvSpPr>
          <p:cNvPr id="9" name="TextBox 8">
            <a:extLst>
              <a:ext uri="{FF2B5EF4-FFF2-40B4-BE49-F238E27FC236}">
                <a16:creationId xmlns:a16="http://schemas.microsoft.com/office/drawing/2014/main" id="{D080A50D-061C-EE17-1F63-450D4319F382}"/>
              </a:ext>
            </a:extLst>
          </p:cNvPr>
          <p:cNvSpPr txBox="1"/>
          <p:nvPr/>
        </p:nvSpPr>
        <p:spPr>
          <a:xfrm>
            <a:off x="1339202" y="3402934"/>
            <a:ext cx="6094428" cy="390684"/>
          </a:xfrm>
          <a:prstGeom prst="rect">
            <a:avLst/>
          </a:prstGeom>
          <a:noFill/>
        </p:spPr>
        <p:txBody>
          <a:bodyPr wrap="square">
            <a:spAutoFit/>
          </a:bodyPr>
          <a:lstStyle/>
          <a:p>
            <a:pPr marL="285750" indent="-285750">
              <a:lnSpc>
                <a:spcPct val="115000"/>
              </a:lnSpc>
              <a:spcAft>
                <a:spcPts val="800"/>
              </a:spcAft>
              <a:buFont typeface="Arial" panose="020B0604020202020204" pitchFamily="34" charset="0"/>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Post-Scheme shareholding pattern of Equity Shareholder:</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10" name="Table 9">
            <a:extLst>
              <a:ext uri="{FF2B5EF4-FFF2-40B4-BE49-F238E27FC236}">
                <a16:creationId xmlns:a16="http://schemas.microsoft.com/office/drawing/2014/main" id="{E91C5959-5D4A-B284-B646-202BB5ABF126}"/>
              </a:ext>
            </a:extLst>
          </p:cNvPr>
          <p:cNvGraphicFramePr>
            <a:graphicFrameLocks noGrp="1"/>
          </p:cNvGraphicFramePr>
          <p:nvPr/>
        </p:nvGraphicFramePr>
        <p:xfrm>
          <a:off x="1423447" y="3968318"/>
          <a:ext cx="8093415" cy="2361090"/>
        </p:xfrm>
        <a:graphic>
          <a:graphicData uri="http://schemas.openxmlformats.org/drawingml/2006/table">
            <a:tbl>
              <a:tblPr firstRow="1" firstCol="1" bandRow="1">
                <a:tableStyleId>{5C22544A-7EE6-4342-B048-85BDC9FD1C3A}</a:tableStyleId>
              </a:tblPr>
              <a:tblGrid>
                <a:gridCol w="2633590">
                  <a:extLst>
                    <a:ext uri="{9D8B030D-6E8A-4147-A177-3AD203B41FA5}">
                      <a16:colId xmlns:a16="http://schemas.microsoft.com/office/drawing/2014/main" val="898627535"/>
                    </a:ext>
                  </a:extLst>
                </a:gridCol>
                <a:gridCol w="3533361">
                  <a:extLst>
                    <a:ext uri="{9D8B030D-6E8A-4147-A177-3AD203B41FA5}">
                      <a16:colId xmlns:a16="http://schemas.microsoft.com/office/drawing/2014/main" val="2798020006"/>
                    </a:ext>
                  </a:extLst>
                </a:gridCol>
                <a:gridCol w="1926464">
                  <a:extLst>
                    <a:ext uri="{9D8B030D-6E8A-4147-A177-3AD203B41FA5}">
                      <a16:colId xmlns:a16="http://schemas.microsoft.com/office/drawing/2014/main" val="111950313"/>
                    </a:ext>
                  </a:extLst>
                </a:gridCol>
              </a:tblGrid>
              <a:tr h="741067">
                <a:tc>
                  <a:txBody>
                    <a:bodyPr/>
                    <a:lstStyle/>
                    <a:p>
                      <a:pPr algn="ctr">
                        <a:lnSpc>
                          <a:spcPct val="115000"/>
                        </a:lnSpc>
                        <a:spcAft>
                          <a:spcPts val="800"/>
                        </a:spcAft>
                        <a:buNone/>
                      </a:pPr>
                      <a:r>
                        <a:rPr lang="en-US" sz="1400" kern="100" dirty="0">
                          <a:effectLst/>
                        </a:rPr>
                        <a:t>Category</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No. of shares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73878795"/>
                  </a:ext>
                </a:extLst>
              </a:tr>
              <a:tr h="531524">
                <a:tc>
                  <a:txBody>
                    <a:bodyPr/>
                    <a:lstStyle/>
                    <a:p>
                      <a:pPr>
                        <a:lnSpc>
                          <a:spcPct val="115000"/>
                        </a:lnSpc>
                        <a:spcAft>
                          <a:spcPts val="800"/>
                        </a:spcAft>
                        <a:buNone/>
                      </a:pPr>
                      <a:r>
                        <a:rPr lang="en-US" sz="1400" kern="100">
                          <a:effectLst/>
                        </a:rPr>
                        <a:t>Promoter</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75,53,511</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a:effectLst/>
                        </a:rPr>
                        <a:t>55.21</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08373487"/>
                  </a:ext>
                </a:extLst>
              </a:tr>
              <a:tr h="556975">
                <a:tc>
                  <a:txBody>
                    <a:bodyPr/>
                    <a:lstStyle/>
                    <a:p>
                      <a:pPr>
                        <a:lnSpc>
                          <a:spcPct val="115000"/>
                        </a:lnSpc>
                        <a:spcAft>
                          <a:spcPts val="800"/>
                        </a:spcAft>
                        <a:buNone/>
                      </a:pPr>
                      <a:r>
                        <a:rPr lang="en-US" sz="1400" kern="100" dirty="0">
                          <a:effectLst/>
                        </a:rPr>
                        <a:t>Public/Qualified Institutional Buyers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61,28,752</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44.79</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93988610"/>
                  </a:ext>
                </a:extLst>
              </a:tr>
              <a:tr h="531524">
                <a:tc>
                  <a:txBody>
                    <a:bodyPr/>
                    <a:lstStyle/>
                    <a:p>
                      <a:pPr>
                        <a:lnSpc>
                          <a:spcPct val="115000"/>
                        </a:lnSpc>
                        <a:spcAft>
                          <a:spcPts val="800"/>
                        </a:spcAft>
                        <a:buNone/>
                      </a:pPr>
                      <a:r>
                        <a:rPr lang="en-US" sz="1400" kern="100">
                          <a:effectLst/>
                        </a:rPr>
                        <a:t>Total</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1,36,82,263</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100</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81236117"/>
                  </a:ext>
                </a:extLst>
              </a:tr>
            </a:tbl>
          </a:graphicData>
        </a:graphic>
      </p:graphicFrame>
      <p:sp>
        <p:nvSpPr>
          <p:cNvPr id="3" name="Slide Number Placeholder 2">
            <a:extLst>
              <a:ext uri="{FF2B5EF4-FFF2-40B4-BE49-F238E27FC236}">
                <a16:creationId xmlns:a16="http://schemas.microsoft.com/office/drawing/2014/main" id="{DEA4912A-1859-720C-030E-E5F8183E3888}"/>
              </a:ext>
            </a:extLst>
          </p:cNvPr>
          <p:cNvSpPr>
            <a:spLocks noGrp="1"/>
          </p:cNvSpPr>
          <p:nvPr>
            <p:ph type="sldNum" sz="quarter" idx="12"/>
          </p:nvPr>
        </p:nvSpPr>
        <p:spPr/>
        <p:txBody>
          <a:bodyPr/>
          <a:lstStyle/>
          <a:p>
            <a:fld id="{C1FF6DA9-008F-8B48-92A6-B652298478BF}" type="slidenum">
              <a:rPr lang="en-US" smtClean="0"/>
              <a:t>14</a:t>
            </a:fld>
            <a:endParaRPr lang="en-US"/>
          </a:p>
        </p:txBody>
      </p:sp>
    </p:spTree>
    <p:extLst>
      <p:ext uri="{BB962C8B-B14F-4D97-AF65-F5344CB8AC3E}">
        <p14:creationId xmlns:p14="http://schemas.microsoft.com/office/powerpoint/2010/main" val="5863047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37425-7158-EB0C-6539-85B1476C9B1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74C2EB0-F02D-BEE2-3B9D-6AA18589CB5C}"/>
              </a:ext>
            </a:extLst>
          </p:cNvPr>
          <p:cNvSpPr txBox="1"/>
          <p:nvPr/>
        </p:nvSpPr>
        <p:spPr>
          <a:xfrm>
            <a:off x="1063100" y="388545"/>
            <a:ext cx="8484833" cy="709233"/>
          </a:xfrm>
          <a:prstGeom prst="rect">
            <a:avLst/>
          </a:prstGeom>
          <a:noFill/>
        </p:spPr>
        <p:txBody>
          <a:bodyPr wrap="square">
            <a:spAutoFit/>
          </a:bodyPr>
          <a:lstStyle/>
          <a:p>
            <a:pPr marL="285750" indent="-285750">
              <a:lnSpc>
                <a:spcPct val="115000"/>
              </a:lnSpc>
              <a:spcAft>
                <a:spcPts val="800"/>
              </a:spcAft>
              <a:buFont typeface="Arial" panose="020B0604020202020204" pitchFamily="34" charset="0"/>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Post-Scheme shareholding pattern of Compulsorily Redeemable Preference Shareholder:</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4" name="Table 3">
            <a:extLst>
              <a:ext uri="{FF2B5EF4-FFF2-40B4-BE49-F238E27FC236}">
                <a16:creationId xmlns:a16="http://schemas.microsoft.com/office/drawing/2014/main" id="{2BA95137-C038-90E7-B47C-42CC62845EE9}"/>
              </a:ext>
            </a:extLst>
          </p:cNvPr>
          <p:cNvGraphicFramePr>
            <a:graphicFrameLocks noGrp="1"/>
          </p:cNvGraphicFramePr>
          <p:nvPr>
            <p:extLst>
              <p:ext uri="{D42A27DB-BD31-4B8C-83A1-F6EECF244321}">
                <p14:modId xmlns:p14="http://schemas.microsoft.com/office/powerpoint/2010/main" val="598681412"/>
              </p:ext>
            </p:extLst>
          </p:nvPr>
        </p:nvGraphicFramePr>
        <p:xfrm>
          <a:off x="1296139" y="1097778"/>
          <a:ext cx="8096435" cy="2172725"/>
        </p:xfrm>
        <a:graphic>
          <a:graphicData uri="http://schemas.openxmlformats.org/drawingml/2006/table">
            <a:tbl>
              <a:tblPr firstRow="1" firstCol="1" bandRow="1">
                <a:tableStyleId>{5C22544A-7EE6-4342-B048-85BDC9FD1C3A}</a:tableStyleId>
              </a:tblPr>
              <a:tblGrid>
                <a:gridCol w="2634573">
                  <a:extLst>
                    <a:ext uri="{9D8B030D-6E8A-4147-A177-3AD203B41FA5}">
                      <a16:colId xmlns:a16="http://schemas.microsoft.com/office/drawing/2014/main" val="739357771"/>
                    </a:ext>
                  </a:extLst>
                </a:gridCol>
                <a:gridCol w="3534679">
                  <a:extLst>
                    <a:ext uri="{9D8B030D-6E8A-4147-A177-3AD203B41FA5}">
                      <a16:colId xmlns:a16="http://schemas.microsoft.com/office/drawing/2014/main" val="1425680890"/>
                    </a:ext>
                  </a:extLst>
                </a:gridCol>
                <a:gridCol w="1927183">
                  <a:extLst>
                    <a:ext uri="{9D8B030D-6E8A-4147-A177-3AD203B41FA5}">
                      <a16:colId xmlns:a16="http://schemas.microsoft.com/office/drawing/2014/main" val="1035881220"/>
                    </a:ext>
                  </a:extLst>
                </a:gridCol>
              </a:tblGrid>
              <a:tr h="753178">
                <a:tc>
                  <a:txBody>
                    <a:bodyPr/>
                    <a:lstStyle/>
                    <a:p>
                      <a:pPr algn="ctr">
                        <a:lnSpc>
                          <a:spcPct val="115000"/>
                        </a:lnSpc>
                        <a:spcAft>
                          <a:spcPts val="800"/>
                        </a:spcAft>
                        <a:buNone/>
                      </a:pPr>
                      <a:r>
                        <a:rPr lang="en-US" sz="1400" kern="100" dirty="0">
                          <a:effectLst/>
                        </a:rPr>
                        <a:t>Category</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No. of shares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13112853"/>
                  </a:ext>
                </a:extLst>
              </a:tr>
              <a:tr h="479732">
                <a:tc>
                  <a:txBody>
                    <a:bodyPr/>
                    <a:lstStyle/>
                    <a:p>
                      <a:pPr>
                        <a:lnSpc>
                          <a:spcPct val="115000"/>
                        </a:lnSpc>
                        <a:spcAft>
                          <a:spcPts val="800"/>
                        </a:spcAft>
                        <a:buNone/>
                      </a:pPr>
                      <a:r>
                        <a:rPr lang="en-US" sz="1400" kern="100" dirty="0">
                          <a:effectLst/>
                        </a:rPr>
                        <a:t>Promoter</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2,92,500</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a:effectLst/>
                        </a:rPr>
                        <a:t>100</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23706978"/>
                  </a:ext>
                </a:extLst>
              </a:tr>
              <a:tr h="421800">
                <a:tc>
                  <a:txBody>
                    <a:bodyPr/>
                    <a:lstStyle/>
                    <a:p>
                      <a:pPr>
                        <a:lnSpc>
                          <a:spcPct val="115000"/>
                        </a:lnSpc>
                        <a:spcAft>
                          <a:spcPts val="800"/>
                        </a:spcAft>
                        <a:buNone/>
                      </a:pPr>
                      <a:r>
                        <a:rPr lang="en-US" sz="1400" kern="100">
                          <a:effectLst/>
                        </a:rPr>
                        <a:t>Public</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02674012"/>
                  </a:ext>
                </a:extLst>
              </a:tr>
              <a:tr h="518015">
                <a:tc>
                  <a:txBody>
                    <a:bodyPr/>
                    <a:lstStyle/>
                    <a:p>
                      <a:pPr>
                        <a:lnSpc>
                          <a:spcPct val="115000"/>
                        </a:lnSpc>
                        <a:spcAft>
                          <a:spcPts val="800"/>
                        </a:spcAft>
                        <a:buNone/>
                      </a:pPr>
                      <a:r>
                        <a:rPr lang="en-US" sz="1400" kern="100">
                          <a:effectLst/>
                        </a:rPr>
                        <a:t>Total</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2,92,500</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100</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40436042"/>
                  </a:ext>
                </a:extLst>
              </a:tr>
            </a:tbl>
          </a:graphicData>
        </a:graphic>
      </p:graphicFrame>
      <p:sp>
        <p:nvSpPr>
          <p:cNvPr id="2" name="Star: 6 Points 1">
            <a:extLst>
              <a:ext uri="{FF2B5EF4-FFF2-40B4-BE49-F238E27FC236}">
                <a16:creationId xmlns:a16="http://schemas.microsoft.com/office/drawing/2014/main" id="{0CAF8A3E-E866-CA48-9063-FDBDC9744A3C}"/>
              </a:ext>
            </a:extLst>
          </p:cNvPr>
          <p:cNvSpPr/>
          <p:nvPr/>
        </p:nvSpPr>
        <p:spPr>
          <a:xfrm>
            <a:off x="9392574" y="546502"/>
            <a:ext cx="310718" cy="186398"/>
          </a:xfrm>
          <a:prstGeom prst="star6">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Star: 6 Points 4">
            <a:extLst>
              <a:ext uri="{FF2B5EF4-FFF2-40B4-BE49-F238E27FC236}">
                <a16:creationId xmlns:a16="http://schemas.microsoft.com/office/drawing/2014/main" id="{4880193E-3F19-5339-E5AE-5629F9B80D0A}"/>
              </a:ext>
            </a:extLst>
          </p:cNvPr>
          <p:cNvSpPr/>
          <p:nvPr/>
        </p:nvSpPr>
        <p:spPr>
          <a:xfrm>
            <a:off x="907741" y="3538633"/>
            <a:ext cx="310718" cy="186398"/>
          </a:xfrm>
          <a:prstGeom prst="star6">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ED65F187-43A4-D372-1839-EBFA2C72ABFD}"/>
              </a:ext>
            </a:extLst>
          </p:cNvPr>
          <p:cNvSpPr txBox="1"/>
          <p:nvPr/>
        </p:nvSpPr>
        <p:spPr>
          <a:xfrm>
            <a:off x="1349297" y="3452172"/>
            <a:ext cx="8602570" cy="1477328"/>
          </a:xfrm>
          <a:prstGeom prst="rect">
            <a:avLst/>
          </a:prstGeom>
          <a:noFill/>
        </p:spPr>
        <p:txBody>
          <a:bodyPr wrap="square">
            <a:spAutoFit/>
          </a:bodyPr>
          <a:lstStyle/>
          <a:p>
            <a:pPr algn="just"/>
            <a:r>
              <a:rPr lang="en-IN" dirty="0"/>
              <a:t>The Compulsorily Redeemable Preference Shares presently issued by the Demerged Company are not listed on any recognised stock exchange. The Compulsorily Redeemable Preference Shares remaining outstanding in the Demerged Company after the reduction of share capital pursuant to this Scheme shall continue to remain unlisted</a:t>
            </a:r>
            <a:endParaRPr lang="en-US" dirty="0"/>
          </a:p>
        </p:txBody>
      </p:sp>
      <p:sp>
        <p:nvSpPr>
          <p:cNvPr id="8" name="Star: 6 Points 7">
            <a:extLst>
              <a:ext uri="{FF2B5EF4-FFF2-40B4-BE49-F238E27FC236}">
                <a16:creationId xmlns:a16="http://schemas.microsoft.com/office/drawing/2014/main" id="{B3DE77FC-381A-23EA-EE0D-BFB512545DE1}"/>
              </a:ext>
            </a:extLst>
          </p:cNvPr>
          <p:cNvSpPr/>
          <p:nvPr/>
        </p:nvSpPr>
        <p:spPr>
          <a:xfrm>
            <a:off x="907741" y="5195782"/>
            <a:ext cx="310718" cy="186398"/>
          </a:xfrm>
          <a:prstGeom prst="star6">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0" name="TextBox 9">
            <a:extLst>
              <a:ext uri="{FF2B5EF4-FFF2-40B4-BE49-F238E27FC236}">
                <a16:creationId xmlns:a16="http://schemas.microsoft.com/office/drawing/2014/main" id="{EA976004-5241-9A1D-A3A4-421014034157}"/>
              </a:ext>
            </a:extLst>
          </p:cNvPr>
          <p:cNvSpPr txBox="1"/>
          <p:nvPr/>
        </p:nvSpPr>
        <p:spPr>
          <a:xfrm>
            <a:off x="1349297" y="5111169"/>
            <a:ext cx="8602570" cy="1200329"/>
          </a:xfrm>
          <a:prstGeom prst="rect">
            <a:avLst/>
          </a:prstGeom>
          <a:noFill/>
        </p:spPr>
        <p:txBody>
          <a:bodyPr wrap="square">
            <a:spAutoFit/>
          </a:bodyPr>
          <a:lstStyle/>
          <a:p>
            <a:pPr algn="just"/>
            <a:r>
              <a:rPr lang="en-IN" dirty="0"/>
              <a:t>It is further clarified that the Resulting Company neither proposes nor is required under Applicable Law to list the New Non-Cumulative Compulsorily Redeemable Preference Shares to be issued pursuant to this Scheme on any recognised stock exchange</a:t>
            </a:r>
            <a:endParaRPr lang="en-US" dirty="0"/>
          </a:p>
        </p:txBody>
      </p:sp>
      <p:sp>
        <p:nvSpPr>
          <p:cNvPr id="6" name="Slide Number Placeholder 5">
            <a:extLst>
              <a:ext uri="{FF2B5EF4-FFF2-40B4-BE49-F238E27FC236}">
                <a16:creationId xmlns:a16="http://schemas.microsoft.com/office/drawing/2014/main" id="{2A5E6EE9-B2BF-42C9-0885-9F2A45F16167}"/>
              </a:ext>
            </a:extLst>
          </p:cNvPr>
          <p:cNvSpPr>
            <a:spLocks noGrp="1"/>
          </p:cNvSpPr>
          <p:nvPr>
            <p:ph type="sldNum" sz="quarter" idx="12"/>
          </p:nvPr>
        </p:nvSpPr>
        <p:spPr/>
        <p:txBody>
          <a:bodyPr/>
          <a:lstStyle/>
          <a:p>
            <a:fld id="{C1FF6DA9-008F-8B48-92A6-B652298478BF}" type="slidenum">
              <a:rPr lang="en-US" smtClean="0"/>
              <a:t>15</a:t>
            </a:fld>
            <a:endParaRPr lang="en-US"/>
          </a:p>
        </p:txBody>
      </p:sp>
    </p:spTree>
    <p:extLst>
      <p:ext uri="{BB962C8B-B14F-4D97-AF65-F5344CB8AC3E}">
        <p14:creationId xmlns:p14="http://schemas.microsoft.com/office/powerpoint/2010/main" val="12709005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A3B40D8-309C-8467-1000-5E2730654B5A}"/>
              </a:ext>
            </a:extLst>
          </p:cNvPr>
          <p:cNvSpPr txBox="1"/>
          <p:nvPr/>
        </p:nvSpPr>
        <p:spPr>
          <a:xfrm>
            <a:off x="1322109" y="528591"/>
            <a:ext cx="10523014" cy="400110"/>
          </a:xfrm>
          <a:prstGeom prst="rect">
            <a:avLst/>
          </a:prstGeom>
          <a:noFill/>
        </p:spPr>
        <p:txBody>
          <a:bodyPr wrap="square">
            <a:spAutoFit/>
          </a:bodyPr>
          <a:lstStyle/>
          <a:p>
            <a:pPr algn="ctr"/>
            <a:r>
              <a:rPr lang="en-US" sz="2000" u="sng" dirty="0">
                <a:solidFill>
                  <a:schemeClr val="accent3">
                    <a:lumMod val="60000"/>
                    <a:lumOff val="40000"/>
                  </a:schemeClr>
                </a:solidFill>
              </a:rPr>
              <a:t>Treatment of Non-Convertible </a:t>
            </a:r>
            <a:r>
              <a:rPr lang="en-US" sz="2000" u="sng" dirty="0" err="1">
                <a:solidFill>
                  <a:schemeClr val="accent3">
                    <a:lumMod val="60000"/>
                    <a:lumOff val="40000"/>
                  </a:schemeClr>
                </a:solidFill>
              </a:rPr>
              <a:t>Debenturs</a:t>
            </a:r>
            <a:endParaRPr lang="en-US" sz="2000" u="sng" kern="0" dirty="0">
              <a:solidFill>
                <a:schemeClr val="accent3">
                  <a:lumMod val="60000"/>
                  <a:lumOff val="40000"/>
                </a:schemeClr>
              </a:solidFill>
              <a:effectLst/>
              <a:latin typeface="Times New Roman" panose="02020603050405020304" pitchFamily="18" charset="0"/>
              <a:ea typeface="Times New Roman" panose="02020603050405020304" pitchFamily="18" charset="0"/>
            </a:endParaRPr>
          </a:p>
        </p:txBody>
      </p:sp>
      <p:sp>
        <p:nvSpPr>
          <p:cNvPr id="5" name="TextBox 4">
            <a:extLst>
              <a:ext uri="{FF2B5EF4-FFF2-40B4-BE49-F238E27FC236}">
                <a16:creationId xmlns:a16="http://schemas.microsoft.com/office/drawing/2014/main" id="{FFA14799-5F3D-A4D6-0599-9108B92509A6}"/>
              </a:ext>
            </a:extLst>
          </p:cNvPr>
          <p:cNvSpPr txBox="1"/>
          <p:nvPr/>
        </p:nvSpPr>
        <p:spPr>
          <a:xfrm>
            <a:off x="1034140" y="1194021"/>
            <a:ext cx="10120544" cy="646331"/>
          </a:xfrm>
          <a:prstGeom prst="rect">
            <a:avLst/>
          </a:prstGeom>
          <a:noFill/>
        </p:spPr>
        <p:txBody>
          <a:bodyPr wrap="square">
            <a:spAutoFit/>
          </a:bodyPr>
          <a:lstStyle/>
          <a:p>
            <a:r>
              <a:rPr lang="en-US" sz="1800" b="1" dirty="0">
                <a:solidFill>
                  <a:schemeClr val="accent2">
                    <a:lumMod val="60000"/>
                    <a:lumOff val="40000"/>
                  </a:schemeClr>
                </a:solidFill>
                <a:effectLst/>
                <a:latin typeface="Times New Roman" panose="02020603050405020304" pitchFamily="18" charset="0"/>
                <a:ea typeface="Times New Roman" panose="02020603050405020304" pitchFamily="18" charset="0"/>
              </a:rPr>
              <a:t>PRE AND POST SCHEME NCDS HOLDING PATTERN FOR BOTH THE COMPANIES INVOLVED IN THE SCHEME</a:t>
            </a:r>
            <a:endParaRPr lang="en-US" dirty="0">
              <a:solidFill>
                <a:schemeClr val="accent2">
                  <a:lumMod val="60000"/>
                  <a:lumOff val="40000"/>
                </a:schemeClr>
              </a:solidFill>
            </a:endParaRPr>
          </a:p>
        </p:txBody>
      </p:sp>
      <p:sp>
        <p:nvSpPr>
          <p:cNvPr id="10" name="TextBox 9">
            <a:extLst>
              <a:ext uri="{FF2B5EF4-FFF2-40B4-BE49-F238E27FC236}">
                <a16:creationId xmlns:a16="http://schemas.microsoft.com/office/drawing/2014/main" id="{2F2E5940-B8F4-2948-F55E-2F38A92E3332}"/>
              </a:ext>
            </a:extLst>
          </p:cNvPr>
          <p:cNvSpPr txBox="1"/>
          <p:nvPr/>
        </p:nvSpPr>
        <p:spPr>
          <a:xfrm>
            <a:off x="730188" y="1921006"/>
            <a:ext cx="6094520" cy="369332"/>
          </a:xfrm>
          <a:prstGeom prst="rect">
            <a:avLst/>
          </a:prstGeom>
          <a:noFill/>
        </p:spPr>
        <p:txBody>
          <a:bodyPr wrap="square">
            <a:spAutoFit/>
          </a:bodyPr>
          <a:lstStyle/>
          <a:p>
            <a:pPr indent="270510" algn="just" fontAlgn="base">
              <a:buNone/>
            </a:pPr>
            <a:r>
              <a:rPr lang="en-US" sz="1800" b="1" dirty="0">
                <a:effectLst/>
                <a:latin typeface="Times New Roman" panose="02020603050405020304" pitchFamily="18" charset="0"/>
                <a:ea typeface="Times New Roman" panose="02020603050405020304" pitchFamily="18" charset="0"/>
              </a:rPr>
              <a:t>Demerged Company-</a:t>
            </a:r>
            <a:r>
              <a:rPr lang="en-US" sz="1800" b="1" dirty="0">
                <a:solidFill>
                  <a:srgbClr val="000000"/>
                </a:solidFill>
                <a:effectLst/>
                <a:latin typeface="Times New Roman" panose="02020603050405020304" pitchFamily="18" charset="0"/>
                <a:ea typeface="Times New Roman" panose="02020603050405020304" pitchFamily="18" charset="0"/>
              </a:rPr>
              <a:t> </a:t>
            </a:r>
            <a:r>
              <a:rPr lang="en-US" sz="1800" b="1" dirty="0">
                <a:effectLst/>
                <a:latin typeface="Times New Roman" panose="02020603050405020304" pitchFamily="18" charset="0"/>
                <a:ea typeface="Times New Roman" panose="02020603050405020304" pitchFamily="18" charset="0"/>
              </a:rPr>
              <a:t>Magnum Ventures Limited</a:t>
            </a:r>
            <a:endParaRPr lang="en-US" sz="1800" dirty="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5A12CDD7-AD0B-0A55-B9EF-B6AE3BD6DB12}"/>
              </a:ext>
            </a:extLst>
          </p:cNvPr>
          <p:cNvSpPr txBox="1"/>
          <p:nvPr/>
        </p:nvSpPr>
        <p:spPr>
          <a:xfrm>
            <a:off x="730188" y="2370992"/>
            <a:ext cx="6094520" cy="369332"/>
          </a:xfrm>
          <a:prstGeom prst="rect">
            <a:avLst/>
          </a:prstGeom>
          <a:noFill/>
        </p:spPr>
        <p:txBody>
          <a:bodyPr wrap="square">
            <a:spAutoFit/>
          </a:bodyPr>
          <a:lstStyle/>
          <a:p>
            <a:pPr indent="270510" algn="just" fontAlgn="base">
              <a:buNone/>
            </a:pPr>
            <a:r>
              <a:rPr lang="en-US" sz="1800" b="1" dirty="0">
                <a:effectLst/>
                <a:latin typeface="Times New Roman" panose="02020603050405020304" pitchFamily="18" charset="0"/>
                <a:ea typeface="Times New Roman" panose="02020603050405020304" pitchFamily="18" charset="0"/>
              </a:rPr>
              <a:t>Details of Listed NCDs (Listed at BSE and NSE)</a:t>
            </a:r>
            <a:endParaRPr lang="en-US" sz="1800" dirty="0">
              <a:effectLst/>
              <a:latin typeface="Times New Roman" panose="02020603050405020304" pitchFamily="18" charset="0"/>
              <a:ea typeface="Times New Roman" panose="02020603050405020304" pitchFamily="18" charset="0"/>
            </a:endParaRPr>
          </a:p>
        </p:txBody>
      </p:sp>
      <p:graphicFrame>
        <p:nvGraphicFramePr>
          <p:cNvPr id="13" name="Table 12">
            <a:extLst>
              <a:ext uri="{FF2B5EF4-FFF2-40B4-BE49-F238E27FC236}">
                <a16:creationId xmlns:a16="http://schemas.microsoft.com/office/drawing/2014/main" id="{4D39296D-BFED-52D5-8FBA-997FE7A8C6DC}"/>
              </a:ext>
            </a:extLst>
          </p:cNvPr>
          <p:cNvGraphicFramePr>
            <a:graphicFrameLocks noGrp="1"/>
          </p:cNvGraphicFramePr>
          <p:nvPr>
            <p:extLst>
              <p:ext uri="{D42A27DB-BD31-4B8C-83A1-F6EECF244321}">
                <p14:modId xmlns:p14="http://schemas.microsoft.com/office/powerpoint/2010/main" val="1933464466"/>
              </p:ext>
            </p:extLst>
          </p:nvPr>
        </p:nvGraphicFramePr>
        <p:xfrm>
          <a:off x="1034140" y="2938508"/>
          <a:ext cx="9210689" cy="2774935"/>
        </p:xfrm>
        <a:graphic>
          <a:graphicData uri="http://schemas.openxmlformats.org/drawingml/2006/table">
            <a:tbl>
              <a:tblPr firstRow="1" firstCol="1" bandRow="1">
                <a:effectLst>
                  <a:innerShdw blurRad="63500" dist="50800" dir="13500000">
                    <a:prstClr val="black">
                      <a:alpha val="50000"/>
                    </a:prstClr>
                  </a:innerShdw>
                </a:effectLst>
                <a:tableStyleId>{5C22544A-7EE6-4342-B048-85BDC9FD1C3A}</a:tableStyleId>
              </a:tblPr>
              <a:tblGrid>
                <a:gridCol w="1517902">
                  <a:extLst>
                    <a:ext uri="{9D8B030D-6E8A-4147-A177-3AD203B41FA5}">
                      <a16:colId xmlns:a16="http://schemas.microsoft.com/office/drawing/2014/main" val="1814230795"/>
                    </a:ext>
                  </a:extLst>
                </a:gridCol>
                <a:gridCol w="1281983">
                  <a:extLst>
                    <a:ext uri="{9D8B030D-6E8A-4147-A177-3AD203B41FA5}">
                      <a16:colId xmlns:a16="http://schemas.microsoft.com/office/drawing/2014/main" val="3537174669"/>
                    </a:ext>
                  </a:extLst>
                </a:gridCol>
                <a:gridCol w="1041610">
                  <a:extLst>
                    <a:ext uri="{9D8B030D-6E8A-4147-A177-3AD203B41FA5}">
                      <a16:colId xmlns:a16="http://schemas.microsoft.com/office/drawing/2014/main" val="3137549617"/>
                    </a:ext>
                  </a:extLst>
                </a:gridCol>
                <a:gridCol w="1362107">
                  <a:extLst>
                    <a:ext uri="{9D8B030D-6E8A-4147-A177-3AD203B41FA5}">
                      <a16:colId xmlns:a16="http://schemas.microsoft.com/office/drawing/2014/main" val="769542207"/>
                    </a:ext>
                  </a:extLst>
                </a:gridCol>
                <a:gridCol w="1362107">
                  <a:extLst>
                    <a:ext uri="{9D8B030D-6E8A-4147-A177-3AD203B41FA5}">
                      <a16:colId xmlns:a16="http://schemas.microsoft.com/office/drawing/2014/main" val="3952762020"/>
                    </a:ext>
                  </a:extLst>
                </a:gridCol>
                <a:gridCol w="1362107">
                  <a:extLst>
                    <a:ext uri="{9D8B030D-6E8A-4147-A177-3AD203B41FA5}">
                      <a16:colId xmlns:a16="http://schemas.microsoft.com/office/drawing/2014/main" val="160344743"/>
                    </a:ext>
                  </a:extLst>
                </a:gridCol>
                <a:gridCol w="1282873">
                  <a:extLst>
                    <a:ext uri="{9D8B030D-6E8A-4147-A177-3AD203B41FA5}">
                      <a16:colId xmlns:a16="http://schemas.microsoft.com/office/drawing/2014/main" val="2214028017"/>
                    </a:ext>
                  </a:extLst>
                </a:gridCol>
              </a:tblGrid>
              <a:tr h="359933">
                <a:tc rowSpan="2">
                  <a:txBody>
                    <a:bodyPr/>
                    <a:lstStyle/>
                    <a:p>
                      <a:pPr algn="just" fontAlgn="base">
                        <a:lnSpc>
                          <a:spcPct val="107000"/>
                        </a:lnSpc>
                        <a:buNone/>
                      </a:pPr>
                      <a:r>
                        <a:rPr lang="en-US" sz="1600" dirty="0">
                          <a:effectLst/>
                        </a:rPr>
                        <a:t>Category</a:t>
                      </a:r>
                    </a:p>
                    <a:p>
                      <a:pPr algn="just" fontAlgn="base">
                        <a:lnSpc>
                          <a:spcPct val="107000"/>
                        </a:lnSpc>
                        <a:buNone/>
                      </a:pPr>
                      <a:r>
                        <a:rPr lang="en-US" sz="1600" dirty="0">
                          <a:effectLst/>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3">
                  <a:txBody>
                    <a:bodyPr/>
                    <a:lstStyle/>
                    <a:p>
                      <a:pPr algn="ctr" fontAlgn="base">
                        <a:lnSpc>
                          <a:spcPct val="107000"/>
                        </a:lnSpc>
                        <a:buNone/>
                      </a:pPr>
                      <a:r>
                        <a:rPr lang="en-US" sz="1600" dirty="0">
                          <a:effectLst/>
                        </a:rPr>
                        <a:t>Pre</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algn="ctr" fontAlgn="base">
                        <a:lnSpc>
                          <a:spcPct val="107000"/>
                        </a:lnSpc>
                        <a:buNone/>
                      </a:pPr>
                      <a:r>
                        <a:rPr lang="en-US" sz="1600" dirty="0">
                          <a:effectLst/>
                        </a:rPr>
                        <a:t>Post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92669736"/>
                  </a:ext>
                </a:extLst>
              </a:tr>
              <a:tr h="747124">
                <a:tc vMerge="1">
                  <a:txBody>
                    <a:bodyPr/>
                    <a:lstStyle/>
                    <a:p>
                      <a:endParaRPr lang="en-US"/>
                    </a:p>
                  </a:txBody>
                  <a:tcPr/>
                </a:tc>
                <a:tc>
                  <a:txBody>
                    <a:bodyPr/>
                    <a:lstStyle/>
                    <a:p>
                      <a:pPr algn="just" fontAlgn="base">
                        <a:lnSpc>
                          <a:spcPct val="107000"/>
                        </a:lnSpc>
                        <a:buNone/>
                      </a:pPr>
                      <a:r>
                        <a:rPr lang="en-US" sz="1600" dirty="0">
                          <a:effectLst/>
                        </a:rPr>
                        <a:t>No. of NCD/</a:t>
                      </a:r>
                      <a:r>
                        <a:rPr lang="en-US" sz="1600" strike="sngStrike" dirty="0">
                          <a:effectLst/>
                        </a:rPr>
                        <a:t>NCRPS</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fontAlgn="base">
                        <a:lnSpc>
                          <a:spcPct val="107000"/>
                        </a:lnSpc>
                        <a:buNone/>
                      </a:pPr>
                      <a:r>
                        <a:rPr lang="en-US" sz="1600" dirty="0">
                          <a:effectLst/>
                        </a:rPr>
                        <a:t>No. of holders</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fontAlgn="base">
                        <a:lnSpc>
                          <a:spcPct val="107000"/>
                        </a:lnSpc>
                        <a:buNone/>
                      </a:pPr>
                      <a:r>
                        <a:rPr lang="en-US" sz="1600" dirty="0">
                          <a:effectLst/>
                        </a:rPr>
                        <a:t>Percentage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fontAlgn="base">
                        <a:lnSpc>
                          <a:spcPct val="107000"/>
                        </a:lnSpc>
                        <a:buNone/>
                      </a:pPr>
                      <a:r>
                        <a:rPr lang="en-US" sz="1600">
                          <a:effectLst/>
                        </a:rPr>
                        <a:t>No. of NCD/</a:t>
                      </a:r>
                      <a:r>
                        <a:rPr lang="en-US" sz="1600" strike="sngStrike">
                          <a:effectLst/>
                        </a:rPr>
                        <a:t>NCRPS</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fontAlgn="base">
                        <a:lnSpc>
                          <a:spcPct val="107000"/>
                        </a:lnSpc>
                        <a:buNone/>
                      </a:pPr>
                      <a:r>
                        <a:rPr lang="en-US" sz="1600">
                          <a:effectLst/>
                        </a:rPr>
                        <a:t>No. of holders</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fontAlgn="base">
                        <a:lnSpc>
                          <a:spcPct val="107000"/>
                        </a:lnSpc>
                        <a:buNone/>
                      </a:pPr>
                      <a:r>
                        <a:rPr lang="en-US" sz="1600">
                          <a:effectLst/>
                        </a:rPr>
                        <a:t>  Percentage (%)</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28035960"/>
                  </a:ext>
                </a:extLst>
              </a:tr>
              <a:tr h="360208">
                <a:tc>
                  <a:txBody>
                    <a:bodyPr/>
                    <a:lstStyle/>
                    <a:p>
                      <a:pPr algn="just" fontAlgn="base">
                        <a:lnSpc>
                          <a:spcPct val="107000"/>
                        </a:lnSpc>
                        <a:buNone/>
                      </a:pPr>
                      <a:r>
                        <a:rPr lang="en-US" sz="1600">
                          <a:effectLst/>
                        </a:rPr>
                        <a:t>ISIN</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3">
                  <a:txBody>
                    <a:bodyPr/>
                    <a:lstStyle/>
                    <a:p>
                      <a:pPr algn="ctr" fontAlgn="base">
                        <a:lnSpc>
                          <a:spcPct val="107000"/>
                        </a:lnSpc>
                        <a:buNone/>
                      </a:pPr>
                      <a:r>
                        <a:rPr lang="en-US" sz="1600">
                          <a:effectLst/>
                        </a:rPr>
                        <a:t>INE387I07013</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algn="ctr" fontAlgn="base">
                        <a:lnSpc>
                          <a:spcPct val="107000"/>
                        </a:lnSpc>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0210428"/>
                  </a:ext>
                </a:extLst>
              </a:tr>
              <a:tr h="360208">
                <a:tc>
                  <a:txBody>
                    <a:bodyPr/>
                    <a:lstStyle/>
                    <a:p>
                      <a:pPr algn="just" fontAlgn="base">
                        <a:lnSpc>
                          <a:spcPct val="107000"/>
                        </a:lnSpc>
                        <a:buNone/>
                      </a:pPr>
                      <a:r>
                        <a:rPr lang="en-US" sz="1600">
                          <a:effectLst/>
                        </a:rPr>
                        <a:t>A) </a:t>
                      </a:r>
                      <a:r>
                        <a:rPr lang="x-none" sz="1600">
                          <a:effectLst/>
                        </a:rPr>
                        <a:t>Promoter</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dirty="0">
                          <a:effectLst/>
                        </a:rPr>
                        <a: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dirty="0">
                          <a:effectLst/>
                        </a:rPr>
                        <a: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850954"/>
                  </a:ext>
                </a:extLst>
              </a:tr>
              <a:tr h="569711">
                <a:tc>
                  <a:txBody>
                    <a:bodyPr/>
                    <a:lstStyle/>
                    <a:p>
                      <a:pPr algn="just" fontAlgn="base">
                        <a:lnSpc>
                          <a:spcPct val="107000"/>
                        </a:lnSpc>
                        <a:buNone/>
                      </a:pPr>
                      <a:r>
                        <a:rPr lang="en-US" sz="1600">
                          <a:effectLst/>
                        </a:rPr>
                        <a:t>B) </a:t>
                      </a:r>
                      <a:r>
                        <a:rPr lang="x-none" sz="1600">
                          <a:effectLst/>
                        </a:rPr>
                        <a:t>Public</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23,000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1</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100.00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dirty="0">
                          <a:effectLst/>
                        </a:rPr>
                        <a: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dirty="0">
                          <a:effectLst/>
                        </a:rPr>
                        <a: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10073905"/>
                  </a:ext>
                </a:extLst>
              </a:tr>
              <a:tr h="360208">
                <a:tc>
                  <a:txBody>
                    <a:bodyPr/>
                    <a:lstStyle/>
                    <a:p>
                      <a:pPr algn="just" fontAlgn="base">
                        <a:lnSpc>
                          <a:spcPct val="107000"/>
                        </a:lnSpc>
                        <a:buNone/>
                      </a:pPr>
                      <a:r>
                        <a:rPr lang="en-US" sz="1600" b="1" dirty="0">
                          <a:effectLst/>
                        </a:rPr>
                        <a:t>Total</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b="1" dirty="0">
                          <a:effectLst/>
                        </a:rPr>
                        <a:t>23,000</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b="1" dirty="0">
                          <a:effectLst/>
                        </a:rPr>
                        <a:t>1</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b="1" dirty="0">
                          <a:effectLst/>
                        </a:rPr>
                        <a:t>100.00</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b="1" dirty="0">
                          <a:effectLst/>
                        </a:rPr>
                        <a:t>-</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b="1" dirty="0">
                          <a:effectLst/>
                        </a:rPr>
                        <a:t>-</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b="1" dirty="0">
                          <a:effectLst/>
                        </a:rPr>
                        <a:t>-</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73654743"/>
                  </a:ext>
                </a:extLst>
              </a:tr>
            </a:tbl>
          </a:graphicData>
        </a:graphic>
      </p:graphicFrame>
      <p:sp>
        <p:nvSpPr>
          <p:cNvPr id="2" name="Slide Number Placeholder 1">
            <a:extLst>
              <a:ext uri="{FF2B5EF4-FFF2-40B4-BE49-F238E27FC236}">
                <a16:creationId xmlns:a16="http://schemas.microsoft.com/office/drawing/2014/main" id="{4D85631C-AF2D-5524-AE52-59A83D3BCDE1}"/>
              </a:ext>
            </a:extLst>
          </p:cNvPr>
          <p:cNvSpPr>
            <a:spLocks noGrp="1"/>
          </p:cNvSpPr>
          <p:nvPr>
            <p:ph type="sldNum" sz="quarter" idx="12"/>
          </p:nvPr>
        </p:nvSpPr>
        <p:spPr/>
        <p:txBody>
          <a:bodyPr/>
          <a:lstStyle/>
          <a:p>
            <a:fld id="{C1FF6DA9-008F-8B48-92A6-B652298478BF}" type="slidenum">
              <a:rPr lang="en-US" smtClean="0"/>
              <a:t>16</a:t>
            </a:fld>
            <a:endParaRPr lang="en-US"/>
          </a:p>
        </p:txBody>
      </p:sp>
    </p:spTree>
    <p:extLst>
      <p:ext uri="{BB962C8B-B14F-4D97-AF65-F5344CB8AC3E}">
        <p14:creationId xmlns:p14="http://schemas.microsoft.com/office/powerpoint/2010/main" val="13675915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D84EF4-F139-8603-FC87-CCECE416F677}"/>
              </a:ext>
            </a:extLst>
          </p:cNvPr>
          <p:cNvSpPr txBox="1"/>
          <p:nvPr/>
        </p:nvSpPr>
        <p:spPr>
          <a:xfrm>
            <a:off x="739066" y="620529"/>
            <a:ext cx="6094520" cy="369332"/>
          </a:xfrm>
          <a:prstGeom prst="rect">
            <a:avLst/>
          </a:prstGeom>
          <a:noFill/>
        </p:spPr>
        <p:txBody>
          <a:bodyPr wrap="square">
            <a:spAutoFit/>
          </a:bodyPr>
          <a:lstStyle/>
          <a:p>
            <a:pPr indent="270510" algn="just" fontAlgn="base">
              <a:buNone/>
            </a:pPr>
            <a:r>
              <a:rPr lang="en-US" sz="1800" b="1" dirty="0">
                <a:effectLst/>
                <a:latin typeface="Times New Roman" panose="02020603050405020304" pitchFamily="18" charset="0"/>
                <a:ea typeface="Times New Roman" panose="02020603050405020304" pitchFamily="18" charset="0"/>
              </a:rPr>
              <a:t>Resulting Company -</a:t>
            </a:r>
            <a:r>
              <a:rPr lang="en-US" sz="1800" b="1" dirty="0">
                <a:solidFill>
                  <a:srgbClr val="000000"/>
                </a:solidFill>
                <a:effectLst/>
                <a:latin typeface="Times New Roman" panose="02020603050405020304" pitchFamily="18" charset="0"/>
                <a:ea typeface="Times New Roman" panose="02020603050405020304" pitchFamily="18" charset="0"/>
              </a:rPr>
              <a:t> </a:t>
            </a:r>
            <a:r>
              <a:rPr lang="en-US" sz="1800" b="1" dirty="0">
                <a:effectLst/>
                <a:latin typeface="Times New Roman" panose="02020603050405020304" pitchFamily="18" charset="0"/>
                <a:ea typeface="Times New Roman" panose="02020603050405020304" pitchFamily="18" charset="0"/>
              </a:rPr>
              <a:t>Magnum </a:t>
            </a:r>
            <a:r>
              <a:rPr lang="en-US" sz="1800" b="1" dirty="0" err="1">
                <a:effectLst/>
                <a:latin typeface="Times New Roman" panose="02020603050405020304" pitchFamily="18" charset="0"/>
                <a:ea typeface="Times New Roman" panose="02020603050405020304" pitchFamily="18" charset="0"/>
              </a:rPr>
              <a:t>Paperz</a:t>
            </a:r>
            <a:r>
              <a:rPr lang="en-US" sz="1800" b="1" dirty="0">
                <a:effectLst/>
                <a:latin typeface="Times New Roman" panose="02020603050405020304" pitchFamily="18" charset="0"/>
                <a:ea typeface="Times New Roman" panose="02020603050405020304" pitchFamily="18" charset="0"/>
              </a:rPr>
              <a:t> Limited</a:t>
            </a:r>
            <a:endParaRPr lang="en-US" sz="1800" dirty="0">
              <a:effectLst/>
              <a:latin typeface="Times New Roman" panose="02020603050405020304" pitchFamily="18" charset="0"/>
              <a:ea typeface="Times New Roman" panose="02020603050405020304" pitchFamily="18" charset="0"/>
            </a:endParaRPr>
          </a:p>
        </p:txBody>
      </p:sp>
      <p:graphicFrame>
        <p:nvGraphicFramePr>
          <p:cNvPr id="8" name="Table 7">
            <a:extLst>
              <a:ext uri="{FF2B5EF4-FFF2-40B4-BE49-F238E27FC236}">
                <a16:creationId xmlns:a16="http://schemas.microsoft.com/office/drawing/2014/main" id="{30DA0E9E-1BFC-1FD0-5B7E-8433D252C9FD}"/>
              </a:ext>
            </a:extLst>
          </p:cNvPr>
          <p:cNvGraphicFramePr>
            <a:graphicFrameLocks noGrp="1"/>
          </p:cNvGraphicFramePr>
          <p:nvPr>
            <p:extLst>
              <p:ext uri="{D42A27DB-BD31-4B8C-83A1-F6EECF244321}">
                <p14:modId xmlns:p14="http://schemas.microsoft.com/office/powerpoint/2010/main" val="1591423044"/>
              </p:ext>
            </p:extLst>
          </p:nvPr>
        </p:nvGraphicFramePr>
        <p:xfrm>
          <a:off x="1003177" y="1260629"/>
          <a:ext cx="8584707" cy="2935636"/>
        </p:xfrm>
        <a:graphic>
          <a:graphicData uri="http://schemas.openxmlformats.org/drawingml/2006/table">
            <a:tbl>
              <a:tblPr firstRow="1" firstCol="1" bandRow="1">
                <a:effectLst>
                  <a:innerShdw blurRad="63500" dist="50800" dir="16200000">
                    <a:prstClr val="black">
                      <a:alpha val="50000"/>
                    </a:prstClr>
                  </a:innerShdw>
                </a:effectLst>
                <a:tableStyleId>{5C22544A-7EE6-4342-B048-85BDC9FD1C3A}</a:tableStyleId>
              </a:tblPr>
              <a:tblGrid>
                <a:gridCol w="1414741">
                  <a:extLst>
                    <a:ext uri="{9D8B030D-6E8A-4147-A177-3AD203B41FA5}">
                      <a16:colId xmlns:a16="http://schemas.microsoft.com/office/drawing/2014/main" val="3029406479"/>
                    </a:ext>
                  </a:extLst>
                </a:gridCol>
                <a:gridCol w="1194856">
                  <a:extLst>
                    <a:ext uri="{9D8B030D-6E8A-4147-A177-3AD203B41FA5}">
                      <a16:colId xmlns:a16="http://schemas.microsoft.com/office/drawing/2014/main" val="2986094119"/>
                    </a:ext>
                  </a:extLst>
                </a:gridCol>
                <a:gridCol w="970819">
                  <a:extLst>
                    <a:ext uri="{9D8B030D-6E8A-4147-A177-3AD203B41FA5}">
                      <a16:colId xmlns:a16="http://schemas.microsoft.com/office/drawing/2014/main" val="2672466043"/>
                    </a:ext>
                  </a:extLst>
                </a:gridCol>
                <a:gridCol w="1269535">
                  <a:extLst>
                    <a:ext uri="{9D8B030D-6E8A-4147-A177-3AD203B41FA5}">
                      <a16:colId xmlns:a16="http://schemas.microsoft.com/office/drawing/2014/main" val="3462313969"/>
                    </a:ext>
                  </a:extLst>
                </a:gridCol>
                <a:gridCol w="1269535">
                  <a:extLst>
                    <a:ext uri="{9D8B030D-6E8A-4147-A177-3AD203B41FA5}">
                      <a16:colId xmlns:a16="http://schemas.microsoft.com/office/drawing/2014/main" val="1873157764"/>
                    </a:ext>
                  </a:extLst>
                </a:gridCol>
                <a:gridCol w="1269535">
                  <a:extLst>
                    <a:ext uri="{9D8B030D-6E8A-4147-A177-3AD203B41FA5}">
                      <a16:colId xmlns:a16="http://schemas.microsoft.com/office/drawing/2014/main" val="2309190563"/>
                    </a:ext>
                  </a:extLst>
                </a:gridCol>
                <a:gridCol w="1195686">
                  <a:extLst>
                    <a:ext uri="{9D8B030D-6E8A-4147-A177-3AD203B41FA5}">
                      <a16:colId xmlns:a16="http://schemas.microsoft.com/office/drawing/2014/main" val="1080450257"/>
                    </a:ext>
                  </a:extLst>
                </a:gridCol>
              </a:tblGrid>
              <a:tr h="408713">
                <a:tc rowSpan="2">
                  <a:txBody>
                    <a:bodyPr/>
                    <a:lstStyle/>
                    <a:p>
                      <a:pPr algn="ctr" fontAlgn="base">
                        <a:lnSpc>
                          <a:spcPct val="107000"/>
                        </a:lnSpc>
                        <a:buNone/>
                      </a:pPr>
                      <a:r>
                        <a:rPr lang="en-US" sz="1600" dirty="0">
                          <a:effectLst/>
                        </a:rPr>
                        <a:t>Category</a:t>
                      </a:r>
                    </a:p>
                    <a:p>
                      <a:pPr algn="just" fontAlgn="base">
                        <a:lnSpc>
                          <a:spcPct val="107000"/>
                        </a:lnSpc>
                        <a:buNone/>
                      </a:pPr>
                      <a:r>
                        <a:rPr lang="en-US" sz="1600" dirty="0">
                          <a:effectLst/>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3">
                  <a:txBody>
                    <a:bodyPr/>
                    <a:lstStyle/>
                    <a:p>
                      <a:pPr algn="ctr" fontAlgn="base">
                        <a:lnSpc>
                          <a:spcPct val="107000"/>
                        </a:lnSpc>
                        <a:buNone/>
                      </a:pPr>
                      <a:r>
                        <a:rPr lang="en-US" sz="1600" dirty="0">
                          <a:effectLst/>
                        </a:rPr>
                        <a:t>Pre</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algn="ctr" fontAlgn="base">
                        <a:lnSpc>
                          <a:spcPct val="107000"/>
                        </a:lnSpc>
                        <a:buNone/>
                      </a:pPr>
                      <a:r>
                        <a:rPr lang="en-US" sz="1600" dirty="0">
                          <a:effectLst/>
                        </a:rPr>
                        <a:t>Post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7081172"/>
                  </a:ext>
                </a:extLst>
              </a:tr>
              <a:tr h="1035988">
                <a:tc vMerge="1">
                  <a:txBody>
                    <a:bodyPr/>
                    <a:lstStyle/>
                    <a:p>
                      <a:endParaRPr lang="en-US"/>
                    </a:p>
                  </a:txBody>
                  <a:tcPr/>
                </a:tc>
                <a:tc>
                  <a:txBody>
                    <a:bodyPr/>
                    <a:lstStyle/>
                    <a:p>
                      <a:pPr algn="just" fontAlgn="base">
                        <a:lnSpc>
                          <a:spcPct val="107000"/>
                        </a:lnSpc>
                        <a:buNone/>
                      </a:pPr>
                      <a:r>
                        <a:rPr lang="en-US" sz="1600" dirty="0">
                          <a:effectLst/>
                        </a:rPr>
                        <a:t>No. of NCD/</a:t>
                      </a:r>
                      <a:r>
                        <a:rPr lang="en-US" sz="1600" strike="sngStrike" dirty="0">
                          <a:effectLst/>
                        </a:rPr>
                        <a:t>NCRPS</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fontAlgn="base">
                        <a:lnSpc>
                          <a:spcPct val="107000"/>
                        </a:lnSpc>
                        <a:buNone/>
                      </a:pPr>
                      <a:r>
                        <a:rPr lang="en-US" sz="1600" dirty="0">
                          <a:effectLst/>
                        </a:rPr>
                        <a:t>No. of holders</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fontAlgn="base">
                        <a:lnSpc>
                          <a:spcPct val="107000"/>
                        </a:lnSpc>
                        <a:buNone/>
                      </a:pPr>
                      <a:r>
                        <a:rPr lang="en-US" sz="1600" dirty="0">
                          <a:effectLst/>
                        </a:rPr>
                        <a:t>Percentage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fontAlgn="base">
                        <a:lnSpc>
                          <a:spcPct val="107000"/>
                        </a:lnSpc>
                        <a:buNone/>
                      </a:pPr>
                      <a:r>
                        <a:rPr lang="en-US" sz="1600" dirty="0">
                          <a:effectLst/>
                        </a:rPr>
                        <a:t>No. of NCD/</a:t>
                      </a:r>
                      <a:r>
                        <a:rPr lang="en-US" sz="1600" strike="sngStrike" dirty="0">
                          <a:effectLst/>
                        </a:rPr>
                        <a:t>NCRPS</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fontAlgn="base">
                        <a:lnSpc>
                          <a:spcPct val="107000"/>
                        </a:lnSpc>
                        <a:buNone/>
                      </a:pPr>
                      <a:r>
                        <a:rPr lang="en-US" sz="1600" dirty="0">
                          <a:effectLst/>
                        </a:rPr>
                        <a:t>No. of holders</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fontAlgn="base">
                        <a:lnSpc>
                          <a:spcPct val="107000"/>
                        </a:lnSpc>
                        <a:buNone/>
                      </a:pPr>
                      <a:r>
                        <a:rPr lang="en-US" sz="1600">
                          <a:effectLst/>
                        </a:rPr>
                        <a:t>  Percentage (%)</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57921575"/>
                  </a:ext>
                </a:extLst>
              </a:tr>
              <a:tr h="329063">
                <a:tc>
                  <a:txBody>
                    <a:bodyPr/>
                    <a:lstStyle/>
                    <a:p>
                      <a:pPr algn="just" fontAlgn="base">
                        <a:lnSpc>
                          <a:spcPct val="107000"/>
                        </a:lnSpc>
                        <a:buNone/>
                      </a:pPr>
                      <a:r>
                        <a:rPr lang="en-US" sz="1600">
                          <a:effectLst/>
                        </a:rPr>
                        <a:t>ISIN</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3">
                  <a:txBody>
                    <a:bodyPr/>
                    <a:lstStyle/>
                    <a:p>
                      <a:pPr algn="ctr" fontAlgn="base">
                        <a:lnSpc>
                          <a:spcPct val="107000"/>
                        </a:lnSpc>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algn="ctr" fontAlgn="base">
                        <a:lnSpc>
                          <a:spcPct val="107000"/>
                        </a:lnSpc>
                        <a:buNone/>
                      </a:pPr>
                      <a:r>
                        <a:rPr lang="en-US" sz="1600" dirty="0">
                          <a:effectLst/>
                        </a:rPr>
                        <a:t>To be applied post Scheme approval</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50412723"/>
                  </a:ext>
                </a:extLst>
              </a:tr>
              <a:tr h="329063">
                <a:tc>
                  <a:txBody>
                    <a:bodyPr/>
                    <a:lstStyle/>
                    <a:p>
                      <a:pPr algn="just" fontAlgn="base">
                        <a:lnSpc>
                          <a:spcPct val="107000"/>
                        </a:lnSpc>
                        <a:buNone/>
                      </a:pPr>
                      <a:r>
                        <a:rPr lang="en-US" sz="1600">
                          <a:effectLst/>
                        </a:rPr>
                        <a:t>A) </a:t>
                      </a:r>
                      <a:r>
                        <a:rPr lang="x-none" sz="1600">
                          <a:effectLst/>
                        </a:rPr>
                        <a:t>Promoter</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dirty="0">
                          <a:effectLst/>
                        </a:rPr>
                        <a: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34566387"/>
                  </a:ext>
                </a:extLst>
              </a:tr>
              <a:tr h="329063">
                <a:tc>
                  <a:txBody>
                    <a:bodyPr/>
                    <a:lstStyle/>
                    <a:p>
                      <a:pPr algn="just" fontAlgn="base">
                        <a:lnSpc>
                          <a:spcPct val="107000"/>
                        </a:lnSpc>
                        <a:buNone/>
                      </a:pPr>
                      <a:r>
                        <a:rPr lang="en-US" sz="1600">
                          <a:effectLst/>
                        </a:rPr>
                        <a:t>B) </a:t>
                      </a:r>
                      <a:r>
                        <a:rPr lang="x-none" sz="1600">
                          <a:effectLst/>
                        </a:rPr>
                        <a:t>Public</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23,000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a:effectLst/>
                        </a:rPr>
                        <a:t>1</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dirty="0">
                          <a:effectLst/>
                        </a:rPr>
                        <a:t>100.00</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13269902"/>
                  </a:ext>
                </a:extLst>
              </a:tr>
              <a:tr h="329063">
                <a:tc>
                  <a:txBody>
                    <a:bodyPr/>
                    <a:lstStyle/>
                    <a:p>
                      <a:pPr algn="just" fontAlgn="base">
                        <a:lnSpc>
                          <a:spcPct val="107000"/>
                        </a:lnSpc>
                        <a:buNone/>
                      </a:pPr>
                      <a:r>
                        <a:rPr lang="en-US" sz="1600">
                          <a:effectLst/>
                        </a:rPr>
                        <a:t>Total</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b="1" dirty="0">
                          <a:effectLst/>
                        </a:rPr>
                        <a:t>-</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b="1" dirty="0">
                          <a:effectLst/>
                        </a:rPr>
                        <a:t>-</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b="1" dirty="0">
                          <a:effectLst/>
                        </a:rPr>
                        <a:t>-</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b="1" dirty="0">
                          <a:effectLst/>
                        </a:rPr>
                        <a:t>23,000</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b="1" dirty="0">
                          <a:effectLst/>
                        </a:rPr>
                        <a:t>1</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r" fontAlgn="base">
                        <a:lnSpc>
                          <a:spcPct val="107000"/>
                        </a:lnSpc>
                        <a:buNone/>
                      </a:pPr>
                      <a:r>
                        <a:rPr lang="en-US" sz="1600" b="1" dirty="0">
                          <a:effectLst/>
                        </a:rPr>
                        <a:t>100.00</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44883385"/>
                  </a:ext>
                </a:extLst>
              </a:tr>
            </a:tbl>
          </a:graphicData>
        </a:graphic>
      </p:graphicFrame>
      <p:sp>
        <p:nvSpPr>
          <p:cNvPr id="10" name="TextBox 9">
            <a:extLst>
              <a:ext uri="{FF2B5EF4-FFF2-40B4-BE49-F238E27FC236}">
                <a16:creationId xmlns:a16="http://schemas.microsoft.com/office/drawing/2014/main" id="{1F73BE2D-D3F9-F692-BE45-2452289ACE74}"/>
              </a:ext>
            </a:extLst>
          </p:cNvPr>
          <p:cNvSpPr txBox="1"/>
          <p:nvPr/>
        </p:nvSpPr>
        <p:spPr>
          <a:xfrm>
            <a:off x="985422" y="4588835"/>
            <a:ext cx="8895425" cy="923330"/>
          </a:xfrm>
          <a:prstGeom prst="rect">
            <a:avLst/>
          </a:prstGeom>
          <a:noFill/>
        </p:spPr>
        <p:txBody>
          <a:bodyPr wrap="square">
            <a:spAutoFit/>
          </a:bodyPr>
          <a:lstStyle/>
          <a:p>
            <a:pPr algn="just"/>
            <a:r>
              <a:rPr lang="en-US" kern="100" dirty="0">
                <a:latin typeface="Times New Roman" panose="02020603050405020304" pitchFamily="18" charset="0"/>
                <a:ea typeface="Calibri" panose="020F0502020204030204" pitchFamily="34" charset="0"/>
              </a:rPr>
              <a:t>Note: T</a:t>
            </a:r>
            <a:r>
              <a:rPr lang="en-US" sz="1800" kern="100" dirty="0">
                <a:effectLst/>
                <a:latin typeface="Times New Roman" panose="02020603050405020304" pitchFamily="18" charset="0"/>
                <a:ea typeface="Calibri" panose="020F0502020204030204" pitchFamily="34" charset="0"/>
              </a:rPr>
              <a:t>he entire NCDs issued in the Demerged Company is listed on BSE and NSE and pursuant to the proposed Scheme, these NCDs would be transferred and vested with the Resulting Company on the same terms and conditions</a:t>
            </a:r>
            <a:endParaRPr lang="en-US" dirty="0"/>
          </a:p>
        </p:txBody>
      </p:sp>
      <p:sp>
        <p:nvSpPr>
          <p:cNvPr id="2" name="Slide Number Placeholder 1">
            <a:extLst>
              <a:ext uri="{FF2B5EF4-FFF2-40B4-BE49-F238E27FC236}">
                <a16:creationId xmlns:a16="http://schemas.microsoft.com/office/drawing/2014/main" id="{C426E409-0D03-B8B5-B181-8B312331A85C}"/>
              </a:ext>
            </a:extLst>
          </p:cNvPr>
          <p:cNvSpPr>
            <a:spLocks noGrp="1"/>
          </p:cNvSpPr>
          <p:nvPr>
            <p:ph type="sldNum" sz="quarter" idx="12"/>
          </p:nvPr>
        </p:nvSpPr>
        <p:spPr/>
        <p:txBody>
          <a:bodyPr/>
          <a:lstStyle/>
          <a:p>
            <a:fld id="{C1FF6DA9-008F-8B48-92A6-B652298478BF}" type="slidenum">
              <a:rPr lang="en-US" smtClean="0"/>
              <a:t>17</a:t>
            </a:fld>
            <a:endParaRPr lang="en-US"/>
          </a:p>
        </p:txBody>
      </p:sp>
    </p:spTree>
    <p:extLst>
      <p:ext uri="{BB962C8B-B14F-4D97-AF65-F5344CB8AC3E}">
        <p14:creationId xmlns:p14="http://schemas.microsoft.com/office/powerpoint/2010/main" val="22068161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FE853B6-971F-6D89-6EDF-865E46A7060A}"/>
              </a:ext>
            </a:extLst>
          </p:cNvPr>
          <p:cNvSpPr txBox="1"/>
          <p:nvPr/>
        </p:nvSpPr>
        <p:spPr>
          <a:xfrm>
            <a:off x="2337046" y="370189"/>
            <a:ext cx="6094520" cy="461665"/>
          </a:xfrm>
          <a:prstGeom prst="rect">
            <a:avLst/>
          </a:prstGeom>
          <a:noFill/>
        </p:spPr>
        <p:txBody>
          <a:bodyPr wrap="square">
            <a:spAutoFit/>
          </a:bodyPr>
          <a:lstStyle/>
          <a:p>
            <a:pPr algn="ctr"/>
            <a:r>
              <a:rPr lang="en-IN" sz="2400" b="1" u="sng" dirty="0">
                <a:solidFill>
                  <a:schemeClr val="accent3">
                    <a:lumMod val="60000"/>
                    <a:lumOff val="40000"/>
                  </a:schemeClr>
                </a:solidFill>
              </a:rPr>
              <a:t>MIRROR SHAREHOLDING STRUCTURE</a:t>
            </a:r>
            <a:endParaRPr lang="en-US" sz="2400" b="1" u="sng" dirty="0">
              <a:solidFill>
                <a:schemeClr val="accent3">
                  <a:lumMod val="60000"/>
                  <a:lumOff val="40000"/>
                </a:schemeClr>
              </a:solidFill>
            </a:endParaRPr>
          </a:p>
        </p:txBody>
      </p:sp>
      <p:sp>
        <p:nvSpPr>
          <p:cNvPr id="7" name="TextBox 6">
            <a:extLst>
              <a:ext uri="{FF2B5EF4-FFF2-40B4-BE49-F238E27FC236}">
                <a16:creationId xmlns:a16="http://schemas.microsoft.com/office/drawing/2014/main" id="{2267D3B4-5623-C8D9-3666-FC1FA2AC0F33}"/>
              </a:ext>
            </a:extLst>
          </p:cNvPr>
          <p:cNvSpPr txBox="1"/>
          <p:nvPr/>
        </p:nvSpPr>
        <p:spPr>
          <a:xfrm>
            <a:off x="1216241" y="1206351"/>
            <a:ext cx="10032330" cy="3785652"/>
          </a:xfrm>
          <a:prstGeom prst="rect">
            <a:avLst/>
          </a:prstGeom>
          <a:noFill/>
        </p:spPr>
        <p:txBody>
          <a:bodyPr wrap="square">
            <a:spAutoFit/>
          </a:bodyPr>
          <a:lstStyle/>
          <a:p>
            <a:pPr algn="just"/>
            <a:r>
              <a:rPr lang="en-IN" sz="2400" dirty="0"/>
              <a:t>Pursuant to the provisions of the Scheme, the Resulting Company shall, inter alia, issue and allot new equity shares to the equity shareholders of the Demerged Company in consideration of the transfer and vesting of the Demerged Undertaking. It is the intent and objective of this Scheme that, upon the Scheme becoming effective, the equity shareholding pattern of the Resulting Company shall mirror the equity shareholding pattern of the Demerged Company, such that the same set of equity shareholders shall hold equity shares in the Demerged Company and the Resulting Company in the same proportion</a:t>
            </a:r>
            <a:endParaRPr lang="en-US" sz="2400" dirty="0"/>
          </a:p>
        </p:txBody>
      </p:sp>
      <p:sp>
        <p:nvSpPr>
          <p:cNvPr id="2" name="Slide Number Placeholder 1">
            <a:extLst>
              <a:ext uri="{FF2B5EF4-FFF2-40B4-BE49-F238E27FC236}">
                <a16:creationId xmlns:a16="http://schemas.microsoft.com/office/drawing/2014/main" id="{DFAC2AC7-C71A-D313-C967-F6807F3F4C1E}"/>
              </a:ext>
            </a:extLst>
          </p:cNvPr>
          <p:cNvSpPr>
            <a:spLocks noGrp="1"/>
          </p:cNvSpPr>
          <p:nvPr>
            <p:ph type="sldNum" sz="quarter" idx="12"/>
          </p:nvPr>
        </p:nvSpPr>
        <p:spPr/>
        <p:txBody>
          <a:bodyPr/>
          <a:lstStyle/>
          <a:p>
            <a:fld id="{C1FF6DA9-008F-8B48-92A6-B652298478BF}" type="slidenum">
              <a:rPr lang="en-US" smtClean="0"/>
              <a:t>18</a:t>
            </a:fld>
            <a:endParaRPr lang="en-US"/>
          </a:p>
        </p:txBody>
      </p:sp>
    </p:spTree>
    <p:extLst>
      <p:ext uri="{BB962C8B-B14F-4D97-AF65-F5344CB8AC3E}">
        <p14:creationId xmlns:p14="http://schemas.microsoft.com/office/powerpoint/2010/main" val="4735983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CD8BCE04-0A67-27AE-6AE3-50D754A694AB}"/>
              </a:ext>
            </a:extLst>
          </p:cNvPr>
          <p:cNvGraphicFramePr>
            <a:graphicFrameLocks noGrp="1"/>
          </p:cNvGraphicFramePr>
          <p:nvPr>
            <p:extLst>
              <p:ext uri="{D42A27DB-BD31-4B8C-83A1-F6EECF244321}">
                <p14:modId xmlns:p14="http://schemas.microsoft.com/office/powerpoint/2010/main" val="145053471"/>
              </p:ext>
            </p:extLst>
          </p:nvPr>
        </p:nvGraphicFramePr>
        <p:xfrm>
          <a:off x="1571347" y="1615736"/>
          <a:ext cx="7812350" cy="2224193"/>
        </p:xfrm>
        <a:graphic>
          <a:graphicData uri="http://schemas.openxmlformats.org/drawingml/2006/table">
            <a:tbl>
              <a:tblPr firstRow="1" firstCol="1" bandRow="1">
                <a:tableStyleId>{5C22544A-7EE6-4342-B048-85BDC9FD1C3A}</a:tableStyleId>
              </a:tblPr>
              <a:tblGrid>
                <a:gridCol w="1970843">
                  <a:extLst>
                    <a:ext uri="{9D8B030D-6E8A-4147-A177-3AD203B41FA5}">
                      <a16:colId xmlns:a16="http://schemas.microsoft.com/office/drawing/2014/main" val="2156742805"/>
                    </a:ext>
                  </a:extLst>
                </a:gridCol>
                <a:gridCol w="2720143">
                  <a:extLst>
                    <a:ext uri="{9D8B030D-6E8A-4147-A177-3AD203B41FA5}">
                      <a16:colId xmlns:a16="http://schemas.microsoft.com/office/drawing/2014/main" val="3813611793"/>
                    </a:ext>
                  </a:extLst>
                </a:gridCol>
                <a:gridCol w="3121364">
                  <a:extLst>
                    <a:ext uri="{9D8B030D-6E8A-4147-A177-3AD203B41FA5}">
                      <a16:colId xmlns:a16="http://schemas.microsoft.com/office/drawing/2014/main" val="1296250733"/>
                    </a:ext>
                  </a:extLst>
                </a:gridCol>
              </a:tblGrid>
              <a:tr h="762289">
                <a:tc>
                  <a:txBody>
                    <a:bodyPr/>
                    <a:lstStyle/>
                    <a:p>
                      <a:pPr algn="ctr">
                        <a:lnSpc>
                          <a:spcPct val="115000"/>
                        </a:lnSpc>
                        <a:spcAft>
                          <a:spcPts val="800"/>
                        </a:spcAft>
                        <a:buNone/>
                      </a:pPr>
                      <a:r>
                        <a:rPr lang="en-US" sz="1600" kern="100" dirty="0">
                          <a:effectLst/>
                        </a:rPr>
                        <a:t>Net Worth </a:t>
                      </a:r>
                    </a:p>
                    <a:p>
                      <a:pPr algn="ctr">
                        <a:lnSpc>
                          <a:spcPct val="115000"/>
                        </a:lnSpc>
                        <a:spcAft>
                          <a:spcPts val="800"/>
                        </a:spcAft>
                        <a:buNone/>
                      </a:pPr>
                      <a:r>
                        <a:rPr lang="en-US" sz="1600" kern="100" dirty="0">
                          <a:effectLst/>
                        </a:rPr>
                        <a:t>(Rs. in crores)</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600" kern="100" dirty="0">
                          <a:effectLst/>
                        </a:rPr>
                        <a:t>Magnum Ventures Limited</a:t>
                      </a:r>
                    </a:p>
                    <a:p>
                      <a:pPr algn="ctr">
                        <a:lnSpc>
                          <a:spcPct val="115000"/>
                        </a:lnSpc>
                        <a:spcAft>
                          <a:spcPts val="800"/>
                        </a:spcAft>
                        <a:buNone/>
                      </a:pPr>
                      <a:r>
                        <a:rPr lang="en-US" sz="1600" kern="100" dirty="0">
                          <a:effectLst/>
                        </a:rPr>
                        <a:t>31</a:t>
                      </a:r>
                      <a:r>
                        <a:rPr lang="en-US" sz="1600" kern="100" baseline="30000" dirty="0">
                          <a:effectLst/>
                        </a:rPr>
                        <a:t>st</a:t>
                      </a:r>
                      <a:r>
                        <a:rPr lang="en-US" sz="1600" kern="100" dirty="0">
                          <a:effectLst/>
                        </a:rPr>
                        <a:t> December, 2025</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600" kern="100" dirty="0">
                          <a:effectLst/>
                        </a:rPr>
                        <a:t>Magnum </a:t>
                      </a:r>
                      <a:r>
                        <a:rPr lang="en-US" sz="1600" kern="100" dirty="0" err="1">
                          <a:effectLst/>
                        </a:rPr>
                        <a:t>Paperz</a:t>
                      </a:r>
                      <a:r>
                        <a:rPr lang="en-US" sz="1600" kern="100" dirty="0">
                          <a:effectLst/>
                        </a:rPr>
                        <a:t> Limited</a:t>
                      </a:r>
                    </a:p>
                    <a:p>
                      <a:pPr algn="ctr">
                        <a:lnSpc>
                          <a:spcPct val="115000"/>
                        </a:lnSpc>
                        <a:spcAft>
                          <a:spcPts val="800"/>
                        </a:spcAft>
                        <a:buNone/>
                      </a:pPr>
                      <a:r>
                        <a:rPr lang="en-US" sz="1600" kern="100" dirty="0">
                          <a:effectLst/>
                        </a:rPr>
                        <a:t>31</a:t>
                      </a:r>
                      <a:r>
                        <a:rPr lang="en-US" sz="1600" kern="100" baseline="30000" dirty="0">
                          <a:effectLst/>
                        </a:rPr>
                        <a:t>st</a:t>
                      </a:r>
                      <a:r>
                        <a:rPr lang="en-US" sz="1600" kern="100" dirty="0">
                          <a:effectLst/>
                        </a:rPr>
                        <a:t> December, 2025</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36941300"/>
                  </a:ext>
                </a:extLst>
              </a:tr>
              <a:tr h="711404">
                <a:tc>
                  <a:txBody>
                    <a:bodyPr/>
                    <a:lstStyle/>
                    <a:p>
                      <a:pPr>
                        <a:lnSpc>
                          <a:spcPct val="115000"/>
                        </a:lnSpc>
                        <a:spcAft>
                          <a:spcPts val="800"/>
                        </a:spcAft>
                        <a:buNone/>
                      </a:pPr>
                      <a:r>
                        <a:rPr lang="en-US" sz="1600" kern="100">
                          <a:effectLst/>
                        </a:rPr>
                        <a:t>Pre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dirty="0">
                          <a:effectLst/>
                        </a:rPr>
                        <a:t>0.01</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a:effectLst/>
                        </a:rPr>
                        <a:t>215.56</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81212856"/>
                  </a:ext>
                </a:extLst>
              </a:tr>
              <a:tr h="750500">
                <a:tc>
                  <a:txBody>
                    <a:bodyPr/>
                    <a:lstStyle/>
                    <a:p>
                      <a:pPr>
                        <a:lnSpc>
                          <a:spcPct val="115000"/>
                        </a:lnSpc>
                        <a:spcAft>
                          <a:spcPts val="800"/>
                        </a:spcAft>
                        <a:buNone/>
                      </a:pPr>
                      <a:r>
                        <a:rPr lang="en-US" sz="1600" kern="100" dirty="0">
                          <a:effectLst/>
                        </a:rPr>
                        <a:t>Post</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dirty="0">
                          <a:effectLst/>
                        </a:rPr>
                        <a:t>100.22</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dirty="0">
                          <a:effectLst/>
                        </a:rPr>
                        <a:t>115.34</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28244673"/>
                  </a:ext>
                </a:extLst>
              </a:tr>
            </a:tbl>
          </a:graphicData>
        </a:graphic>
      </p:graphicFrame>
      <p:sp>
        <p:nvSpPr>
          <p:cNvPr id="6" name="TextBox 5">
            <a:extLst>
              <a:ext uri="{FF2B5EF4-FFF2-40B4-BE49-F238E27FC236}">
                <a16:creationId xmlns:a16="http://schemas.microsoft.com/office/drawing/2014/main" id="{695ACFCF-EEC5-4E46-BD4E-A9EF69399EC5}"/>
              </a:ext>
            </a:extLst>
          </p:cNvPr>
          <p:cNvSpPr txBox="1"/>
          <p:nvPr/>
        </p:nvSpPr>
        <p:spPr>
          <a:xfrm>
            <a:off x="1506618" y="575724"/>
            <a:ext cx="9004543" cy="414665"/>
          </a:xfrm>
          <a:prstGeom prst="rect">
            <a:avLst/>
          </a:prstGeom>
          <a:noFill/>
        </p:spPr>
        <p:txBody>
          <a:bodyPr wrap="square">
            <a:spAutoFit/>
          </a:bodyPr>
          <a:lstStyle/>
          <a:p>
            <a:pPr>
              <a:lnSpc>
                <a:spcPct val="115000"/>
              </a:lnSpc>
              <a:spcAft>
                <a:spcPts val="800"/>
              </a:spcAft>
              <a:buNone/>
            </a:pPr>
            <a:r>
              <a:rPr lang="en-US" sz="2000" u="sng" dirty="0">
                <a:solidFill>
                  <a:schemeClr val="accent3">
                    <a:lumMod val="60000"/>
                    <a:lumOff val="40000"/>
                  </a:schemeClr>
                </a:solidFill>
              </a:rPr>
              <a:t>Change in Net Worth of the Companies involved in the Scheme</a:t>
            </a:r>
          </a:p>
        </p:txBody>
      </p:sp>
      <p:sp>
        <p:nvSpPr>
          <p:cNvPr id="4" name="Arrow: Right 3">
            <a:extLst>
              <a:ext uri="{FF2B5EF4-FFF2-40B4-BE49-F238E27FC236}">
                <a16:creationId xmlns:a16="http://schemas.microsoft.com/office/drawing/2014/main" id="{492162AB-B24C-45AC-9E72-73DAB2C45763}"/>
              </a:ext>
            </a:extLst>
          </p:cNvPr>
          <p:cNvSpPr/>
          <p:nvPr/>
        </p:nvSpPr>
        <p:spPr>
          <a:xfrm>
            <a:off x="343702" y="697399"/>
            <a:ext cx="978408" cy="308716"/>
          </a:xfrm>
          <a:prstGeom prst="rightArrow">
            <a:avLst>
              <a:gd name="adj1" fmla="val 56107"/>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C6579592-9059-8628-97A3-D3F1AD06D6A6}"/>
              </a:ext>
            </a:extLst>
          </p:cNvPr>
          <p:cNvSpPr>
            <a:spLocks noGrp="1"/>
          </p:cNvSpPr>
          <p:nvPr>
            <p:ph type="sldNum" sz="quarter" idx="12"/>
          </p:nvPr>
        </p:nvSpPr>
        <p:spPr/>
        <p:txBody>
          <a:bodyPr/>
          <a:lstStyle/>
          <a:p>
            <a:fld id="{C1FF6DA9-008F-8B48-92A6-B652298478BF}" type="slidenum">
              <a:rPr lang="en-US" smtClean="0"/>
              <a:t>19</a:t>
            </a:fld>
            <a:endParaRPr lang="en-US"/>
          </a:p>
        </p:txBody>
      </p:sp>
    </p:spTree>
    <p:extLst>
      <p:ext uri="{BB962C8B-B14F-4D97-AF65-F5344CB8AC3E}">
        <p14:creationId xmlns:p14="http://schemas.microsoft.com/office/powerpoint/2010/main" val="30741895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18504" y="359854"/>
            <a:ext cx="9472795" cy="1169551"/>
          </a:xfrm>
          <a:prstGeom prst="rect">
            <a:avLst/>
          </a:prstGeom>
          <a:noFill/>
        </p:spPr>
        <p:txBody>
          <a:bodyPr wrap="square">
            <a:spAutoFit/>
          </a:bodyPr>
          <a:lstStyle/>
          <a:p>
            <a:pPr algn="ctr">
              <a:defRPr sz="1600"/>
            </a:pPr>
            <a:r>
              <a:rPr lang="en-US" sz="2200" b="1" dirty="0"/>
              <a:t>Pictorial representation</a:t>
            </a:r>
            <a:endParaRPr lang="en-US" sz="1600" b="1" dirty="0"/>
          </a:p>
          <a:p>
            <a:pPr algn="ctr">
              <a:defRPr sz="1600"/>
            </a:pPr>
            <a:r>
              <a:rPr lang="en-US" sz="1600" b="1" dirty="0"/>
              <a:t>Scheme of Arrangement </a:t>
            </a:r>
          </a:p>
          <a:p>
            <a:pPr algn="ctr">
              <a:defRPr sz="1600"/>
            </a:pPr>
            <a:r>
              <a:rPr lang="en-US" sz="1600" b="1" dirty="0"/>
              <a:t>among </a:t>
            </a:r>
          </a:p>
          <a:p>
            <a:pPr algn="ctr">
              <a:defRPr sz="1600"/>
            </a:pPr>
            <a:r>
              <a:rPr lang="en-US" sz="1600" b="1" dirty="0"/>
              <a:t>Magnum Ventures Limited and Magnum </a:t>
            </a:r>
            <a:r>
              <a:rPr lang="en-US" sz="1600" b="1" dirty="0" err="1"/>
              <a:t>Paperz</a:t>
            </a:r>
            <a:r>
              <a:rPr lang="en-US" sz="1600" b="1" dirty="0"/>
              <a:t> Limited</a:t>
            </a:r>
            <a:endParaRPr sz="1600" b="1" dirty="0"/>
          </a:p>
        </p:txBody>
      </p:sp>
      <p:sp>
        <p:nvSpPr>
          <p:cNvPr id="7" name="TextBox 6">
            <a:extLst>
              <a:ext uri="{FF2B5EF4-FFF2-40B4-BE49-F238E27FC236}">
                <a16:creationId xmlns:a16="http://schemas.microsoft.com/office/drawing/2014/main" id="{4242084C-EA73-4953-A703-289D1CA5DDC5}"/>
              </a:ext>
            </a:extLst>
          </p:cNvPr>
          <p:cNvSpPr txBox="1"/>
          <p:nvPr/>
        </p:nvSpPr>
        <p:spPr>
          <a:xfrm>
            <a:off x="1682880" y="2074128"/>
            <a:ext cx="8407815" cy="3785652"/>
          </a:xfrm>
          <a:prstGeom prst="rect">
            <a:avLst/>
          </a:prstGeom>
          <a:effectLst>
            <a:glow rad="101600">
              <a:schemeClr val="accent5">
                <a:satMod val="175000"/>
                <a:alpha val="40000"/>
              </a:schemeClr>
            </a:glow>
            <a:outerShdw blurRad="40000" dist="20000" dir="5400000" rotWithShape="0">
              <a:srgbClr val="000000">
                <a:alpha val="38000"/>
              </a:srgbClr>
            </a:outerShdw>
          </a:effectLst>
        </p:spPr>
        <p:style>
          <a:lnRef idx="1">
            <a:schemeClr val="accent5"/>
          </a:lnRef>
          <a:fillRef idx="2">
            <a:schemeClr val="accent5"/>
          </a:fillRef>
          <a:effectRef idx="1">
            <a:schemeClr val="accent5"/>
          </a:effectRef>
          <a:fontRef idx="minor">
            <a:schemeClr val="dk1"/>
          </a:fontRef>
        </p:style>
        <p:txBody>
          <a:bodyPr wrap="square">
            <a:spAutoFit/>
          </a:bodyPr>
          <a:lstStyle/>
          <a:p>
            <a:r>
              <a:rPr lang="en-US" sz="2000" b="1" dirty="0">
                <a:latin typeface="Verdana" panose="020B0604030504040204" pitchFamily="34" charset="0"/>
                <a:ea typeface="Verdana" panose="020B0604030504040204" pitchFamily="34" charset="0"/>
              </a:rPr>
              <a:t>       </a:t>
            </a:r>
          </a:p>
          <a:p>
            <a:endParaRPr lang="en-US" sz="2000" b="1" dirty="0">
              <a:latin typeface="Verdana" panose="020B0604030504040204" pitchFamily="34" charset="0"/>
              <a:ea typeface="Verdana" panose="020B0604030504040204" pitchFamily="34" charset="0"/>
            </a:endParaRPr>
          </a:p>
          <a:p>
            <a:endParaRPr lang="en-US" sz="2000" b="1" dirty="0">
              <a:latin typeface="Verdana" panose="020B0604030504040204" pitchFamily="34" charset="0"/>
              <a:ea typeface="Verdana" panose="020B0604030504040204" pitchFamily="34" charset="0"/>
            </a:endParaRPr>
          </a:p>
          <a:p>
            <a:endParaRPr lang="en-US" sz="2000" b="1" dirty="0">
              <a:latin typeface="Verdana" panose="020B0604030504040204" pitchFamily="34" charset="0"/>
              <a:ea typeface="Verdana" panose="020B0604030504040204" pitchFamily="34" charset="0"/>
            </a:endParaRPr>
          </a:p>
          <a:p>
            <a:endParaRPr lang="en-US" sz="2000" b="1" dirty="0">
              <a:latin typeface="Verdana" panose="020B0604030504040204" pitchFamily="34" charset="0"/>
              <a:ea typeface="Verdana" panose="020B0604030504040204" pitchFamily="34" charset="0"/>
            </a:endParaRPr>
          </a:p>
          <a:p>
            <a:endParaRPr lang="en-US" sz="2000" b="1" dirty="0">
              <a:latin typeface="Verdana" panose="020B0604030504040204" pitchFamily="34" charset="0"/>
              <a:ea typeface="Verdana" panose="020B0604030504040204" pitchFamily="34" charset="0"/>
            </a:endParaRPr>
          </a:p>
          <a:p>
            <a:r>
              <a:rPr lang="en-US" sz="2000" b="1" dirty="0">
                <a:latin typeface="Verdana" panose="020B0604030504040204" pitchFamily="34" charset="0"/>
                <a:ea typeface="Verdana" panose="020B0604030504040204" pitchFamily="34" charset="0"/>
              </a:rPr>
              <a:t>                                                                                                                                                         </a:t>
            </a:r>
          </a:p>
          <a:p>
            <a:r>
              <a:rPr lang="en-US" sz="2000" b="1" dirty="0">
                <a:latin typeface="Verdana" panose="020B0604030504040204" pitchFamily="34" charset="0"/>
                <a:ea typeface="Verdana" panose="020B0604030504040204" pitchFamily="34" charset="0"/>
              </a:rPr>
              <a:t>                                            </a:t>
            </a:r>
          </a:p>
          <a:p>
            <a:endParaRPr lang="en-US" sz="2000" b="1" dirty="0">
              <a:latin typeface="Verdana" panose="020B0604030504040204" pitchFamily="34" charset="0"/>
              <a:ea typeface="Verdana" panose="020B0604030504040204" pitchFamily="34" charset="0"/>
            </a:endParaRPr>
          </a:p>
          <a:p>
            <a:endParaRPr lang="en-US" sz="2000" b="1" dirty="0">
              <a:latin typeface="Verdana" panose="020B0604030504040204" pitchFamily="34" charset="0"/>
              <a:ea typeface="Verdana" panose="020B0604030504040204" pitchFamily="34" charset="0"/>
            </a:endParaRPr>
          </a:p>
          <a:p>
            <a:endParaRPr lang="en-US" sz="2000" b="1" dirty="0">
              <a:latin typeface="Verdana" panose="020B0604030504040204" pitchFamily="34" charset="0"/>
              <a:ea typeface="Verdana" panose="020B0604030504040204" pitchFamily="34" charset="0"/>
            </a:endParaRPr>
          </a:p>
          <a:p>
            <a:endParaRPr lang="en-US" sz="2000" b="1" dirty="0">
              <a:latin typeface="Verdana" panose="020B0604030504040204" pitchFamily="34" charset="0"/>
              <a:ea typeface="Verdana" panose="020B0604030504040204" pitchFamily="34" charset="0"/>
            </a:endParaRPr>
          </a:p>
        </p:txBody>
      </p:sp>
      <p:sp>
        <p:nvSpPr>
          <p:cNvPr id="10" name="Arrow: Down 9">
            <a:extLst>
              <a:ext uri="{FF2B5EF4-FFF2-40B4-BE49-F238E27FC236}">
                <a16:creationId xmlns:a16="http://schemas.microsoft.com/office/drawing/2014/main" id="{61EAC5AE-9EE5-7E39-3B2D-0CB0591518AF}"/>
              </a:ext>
            </a:extLst>
          </p:cNvPr>
          <p:cNvSpPr/>
          <p:nvPr/>
        </p:nvSpPr>
        <p:spPr>
          <a:xfrm>
            <a:off x="3503257" y="2704399"/>
            <a:ext cx="568234" cy="867747"/>
          </a:xfrm>
          <a:prstGeom prst="downArrow">
            <a:avLst/>
          </a:prstGeom>
          <a:solidFill>
            <a:srgbClr val="FFFF00"/>
          </a:solidFill>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Arrow: Down 10">
            <a:extLst>
              <a:ext uri="{FF2B5EF4-FFF2-40B4-BE49-F238E27FC236}">
                <a16:creationId xmlns:a16="http://schemas.microsoft.com/office/drawing/2014/main" id="{B866141E-52B3-4441-F76E-F133E5CCF824}"/>
              </a:ext>
            </a:extLst>
          </p:cNvPr>
          <p:cNvSpPr/>
          <p:nvPr/>
        </p:nvSpPr>
        <p:spPr>
          <a:xfrm>
            <a:off x="7074233" y="2701364"/>
            <a:ext cx="529249" cy="867747"/>
          </a:xfrm>
          <a:prstGeom prst="downArrow">
            <a:avLst/>
          </a:prstGeom>
          <a:solidFill>
            <a:srgbClr val="FFFF00"/>
          </a:solidFill>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820C5102-0BFC-61D4-0A1C-2DF441DF7242}"/>
              </a:ext>
            </a:extLst>
          </p:cNvPr>
          <p:cNvSpPr/>
          <p:nvPr/>
        </p:nvSpPr>
        <p:spPr>
          <a:xfrm>
            <a:off x="2352731" y="3569111"/>
            <a:ext cx="2761861" cy="632771"/>
          </a:xfrm>
          <a:prstGeom prst="roundRect">
            <a:avLst/>
          </a:prstGeom>
          <a:ln>
            <a:solidFill>
              <a:srgbClr val="FFFF00"/>
            </a:solidFill>
          </a:ln>
          <a:effectLst>
            <a:glow rad="139700">
              <a:schemeClr val="accent1">
                <a:satMod val="175000"/>
                <a:alpha val="40000"/>
              </a:schemeClr>
            </a:glow>
            <a:outerShdw blurRad="50800" dist="38100" dir="18900000" algn="bl" rotWithShape="0">
              <a:prstClr val="black">
                <a:alpha val="40000"/>
              </a:prstClr>
            </a:outerShdw>
          </a:effectLst>
          <a:scene3d>
            <a:camera prst="orthographicFront"/>
            <a:lightRig rig="threePt" dir="t"/>
          </a:scene3d>
          <a:sp3d>
            <a:bevelT w="114300" prst="hardEdge"/>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t>Hotel Business</a:t>
            </a:r>
          </a:p>
        </p:txBody>
      </p:sp>
      <p:sp>
        <p:nvSpPr>
          <p:cNvPr id="13" name="Rectangle: Rounded Corners 12">
            <a:extLst>
              <a:ext uri="{FF2B5EF4-FFF2-40B4-BE49-F238E27FC236}">
                <a16:creationId xmlns:a16="http://schemas.microsoft.com/office/drawing/2014/main" id="{5EE28EF0-25C9-0613-6B65-32806D44BCA6}"/>
              </a:ext>
            </a:extLst>
          </p:cNvPr>
          <p:cNvSpPr/>
          <p:nvPr/>
        </p:nvSpPr>
        <p:spPr>
          <a:xfrm>
            <a:off x="6189571" y="3630379"/>
            <a:ext cx="2080726" cy="579582"/>
          </a:xfrm>
          <a:prstGeom prst="roundRect">
            <a:avLst/>
          </a:prstGeom>
          <a:ln>
            <a:solidFill>
              <a:srgbClr val="FFFF00"/>
            </a:solidFill>
          </a:ln>
          <a:effectLst>
            <a:glow rad="139700">
              <a:schemeClr val="accent1">
                <a:satMod val="175000"/>
                <a:alpha val="40000"/>
              </a:schemeClr>
            </a:glow>
            <a:outerShdw blurRad="50800" dist="38100" dir="16200000" rotWithShape="0">
              <a:prstClr val="black">
                <a:alpha val="40000"/>
              </a:prstClr>
            </a:outerShdw>
          </a:effectLst>
          <a:scene3d>
            <a:camera prst="orthographicFront"/>
            <a:lightRig rig="threePt" dir="t"/>
          </a:scene3d>
          <a:sp3d>
            <a:bevelT w="114300" prst="hardEdge"/>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t>Paper Business</a:t>
            </a:r>
          </a:p>
        </p:txBody>
      </p:sp>
      <p:sp>
        <p:nvSpPr>
          <p:cNvPr id="14" name="Arrow: Down 13">
            <a:extLst>
              <a:ext uri="{FF2B5EF4-FFF2-40B4-BE49-F238E27FC236}">
                <a16:creationId xmlns:a16="http://schemas.microsoft.com/office/drawing/2014/main" id="{835D714F-273E-E494-24F1-79D8D921E31D}"/>
              </a:ext>
            </a:extLst>
          </p:cNvPr>
          <p:cNvSpPr/>
          <p:nvPr/>
        </p:nvSpPr>
        <p:spPr>
          <a:xfrm>
            <a:off x="6632083" y="4287815"/>
            <a:ext cx="1524945" cy="978408"/>
          </a:xfrm>
          <a:prstGeom prst="downArrow">
            <a:avLst/>
          </a:prstGeom>
          <a:solidFill>
            <a:srgbClr val="FFFF00"/>
          </a:solidFill>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dirty="0">
              <a:solidFill>
                <a:schemeClr val="bg1"/>
              </a:solidFill>
            </a:endParaRPr>
          </a:p>
          <a:p>
            <a:pPr algn="ctr"/>
            <a:endParaRPr lang="en-US" sz="900" dirty="0">
              <a:solidFill>
                <a:schemeClr val="bg1"/>
              </a:solidFill>
            </a:endParaRPr>
          </a:p>
          <a:p>
            <a:pPr algn="ctr"/>
            <a:endParaRPr lang="en-US" sz="900" dirty="0">
              <a:solidFill>
                <a:schemeClr val="bg1"/>
              </a:solidFill>
            </a:endParaRPr>
          </a:p>
          <a:p>
            <a:pPr algn="ctr"/>
            <a:r>
              <a:rPr lang="en-US" sz="1400" b="1" dirty="0">
                <a:solidFill>
                  <a:schemeClr val="bg1"/>
                </a:solidFill>
              </a:rPr>
              <a:t>Demerger</a:t>
            </a:r>
          </a:p>
        </p:txBody>
      </p:sp>
      <p:sp>
        <p:nvSpPr>
          <p:cNvPr id="15" name="Rectangle: Rounded Corners 14">
            <a:extLst>
              <a:ext uri="{FF2B5EF4-FFF2-40B4-BE49-F238E27FC236}">
                <a16:creationId xmlns:a16="http://schemas.microsoft.com/office/drawing/2014/main" id="{3BBDCD18-8EFF-D544-F7EF-C314E79E7E6F}"/>
              </a:ext>
            </a:extLst>
          </p:cNvPr>
          <p:cNvSpPr/>
          <p:nvPr/>
        </p:nvSpPr>
        <p:spPr>
          <a:xfrm>
            <a:off x="5798757" y="5302508"/>
            <a:ext cx="3557589" cy="785368"/>
          </a:xfrm>
          <a:prstGeom prst="roundRect">
            <a:avLst/>
          </a:prstGeom>
          <a:solidFill>
            <a:srgbClr val="00B050"/>
          </a:solidFill>
          <a:effectLst>
            <a:glow rad="139700">
              <a:schemeClr val="accent4">
                <a:satMod val="175000"/>
                <a:alpha val="40000"/>
              </a:schemeClr>
            </a:glow>
            <a:outerShdw blurRad="38100" dist="25400" dir="5400000" rotWithShape="0">
              <a:srgbClr val="000000">
                <a:alpha val="45000"/>
              </a:srgbClr>
            </a:outerShdw>
          </a:effectLst>
          <a:scene3d>
            <a:camera prst="orthographicFront"/>
            <a:lightRig rig="threePt" dir="t"/>
          </a:scene3d>
          <a:sp3d>
            <a:bevelT w="114300" prst="artDeco"/>
          </a:sp3d>
        </p:spPr>
        <p:style>
          <a:lnRef idx="1">
            <a:schemeClr val="accent3"/>
          </a:lnRef>
          <a:fillRef idx="3">
            <a:schemeClr val="accent3"/>
          </a:fillRef>
          <a:effectRef idx="2">
            <a:schemeClr val="accent3"/>
          </a:effectRef>
          <a:fontRef idx="minor">
            <a:schemeClr val="lt1"/>
          </a:fontRef>
        </p:style>
        <p:txBody>
          <a:bodyPr rtlCol="0" anchor="ctr"/>
          <a:lstStyle/>
          <a:p>
            <a:pPr algn="ctr"/>
            <a:r>
              <a:rPr lang="en-US" b="1" dirty="0">
                <a:ln w="0"/>
                <a:solidFill>
                  <a:schemeClr val="tx1"/>
                </a:solidFill>
                <a:effectLst>
                  <a:outerShdw blurRad="38100" dist="19050" dir="2700000" algn="tl" rotWithShape="0">
                    <a:schemeClr val="dk1">
                      <a:alpha val="40000"/>
                    </a:schemeClr>
                  </a:outerShdw>
                </a:effectLst>
                <a:latin typeface="Verdana" panose="020B0604030504040204" pitchFamily="34" charset="0"/>
                <a:ea typeface="Verdana" panose="020B0604030504040204" pitchFamily="34" charset="0"/>
              </a:rPr>
              <a:t>Magnum </a:t>
            </a:r>
            <a:r>
              <a:rPr lang="en-US" b="1" dirty="0" err="1">
                <a:ln w="0"/>
                <a:solidFill>
                  <a:schemeClr val="tx1"/>
                </a:solidFill>
                <a:effectLst>
                  <a:outerShdw blurRad="38100" dist="19050" dir="2700000" algn="tl" rotWithShape="0">
                    <a:schemeClr val="dk1">
                      <a:alpha val="40000"/>
                    </a:schemeClr>
                  </a:outerShdw>
                </a:effectLst>
                <a:latin typeface="Verdana" panose="020B0604030504040204" pitchFamily="34" charset="0"/>
                <a:ea typeface="Verdana" panose="020B0604030504040204" pitchFamily="34" charset="0"/>
              </a:rPr>
              <a:t>Paperz</a:t>
            </a:r>
            <a:r>
              <a:rPr lang="en-US" b="1" dirty="0">
                <a:ln w="0"/>
                <a:solidFill>
                  <a:schemeClr val="tx1"/>
                </a:solidFill>
                <a:effectLst>
                  <a:outerShdw blurRad="38100" dist="19050" dir="2700000" algn="tl" rotWithShape="0">
                    <a:schemeClr val="dk1">
                      <a:alpha val="40000"/>
                    </a:schemeClr>
                  </a:outerShdw>
                </a:effectLst>
                <a:latin typeface="Verdana" panose="020B0604030504040204" pitchFamily="34" charset="0"/>
                <a:ea typeface="Verdana" panose="020B0604030504040204" pitchFamily="34" charset="0"/>
              </a:rPr>
              <a:t> Limited </a:t>
            </a:r>
          </a:p>
          <a:p>
            <a:pPr algn="ctr"/>
            <a:r>
              <a:rPr lang="en-US" dirty="0">
                <a:ln w="0"/>
                <a:solidFill>
                  <a:schemeClr val="tx1"/>
                </a:solidFill>
                <a:effectLst>
                  <a:outerShdw blurRad="38100" dist="19050" dir="2700000" algn="tl" rotWithShape="0">
                    <a:schemeClr val="dk1">
                      <a:alpha val="40000"/>
                    </a:schemeClr>
                  </a:outerShdw>
                </a:effectLst>
                <a:latin typeface="Verdana" panose="020B0604030504040204" pitchFamily="34" charset="0"/>
                <a:ea typeface="Verdana" panose="020B0604030504040204" pitchFamily="34" charset="0"/>
              </a:rPr>
              <a:t>(Resulting Company)</a:t>
            </a:r>
            <a:endParaRPr lang="en-US" dirty="0">
              <a:ln w="0"/>
              <a:solidFill>
                <a:schemeClr val="tx1"/>
              </a:solidFill>
              <a:effectLst>
                <a:outerShdw blurRad="38100" dist="19050" dir="2700000" algn="tl" rotWithShape="0">
                  <a:schemeClr val="dk1">
                    <a:alpha val="40000"/>
                  </a:schemeClr>
                </a:outerShdw>
              </a:effectLst>
            </a:endParaRPr>
          </a:p>
        </p:txBody>
      </p:sp>
      <p:sp>
        <p:nvSpPr>
          <p:cNvPr id="5" name="Speech Bubble: Oval 4">
            <a:extLst>
              <a:ext uri="{FF2B5EF4-FFF2-40B4-BE49-F238E27FC236}">
                <a16:creationId xmlns:a16="http://schemas.microsoft.com/office/drawing/2014/main" id="{EC9CD507-B6A1-12D7-2D9D-4D1FCFCFA276}"/>
              </a:ext>
            </a:extLst>
          </p:cNvPr>
          <p:cNvSpPr/>
          <p:nvPr/>
        </p:nvSpPr>
        <p:spPr>
          <a:xfrm>
            <a:off x="428031" y="371854"/>
            <a:ext cx="699433" cy="501517"/>
          </a:xfrm>
          <a:prstGeom prst="wedgeEllipseCallout">
            <a:avLst/>
          </a:prstGeom>
          <a:solidFill>
            <a:srgbClr val="92D05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800" dirty="0">
                <a:solidFill>
                  <a:schemeClr val="accent1">
                    <a:lumMod val="50000"/>
                  </a:schemeClr>
                </a:solidFill>
              </a:rPr>
              <a:t>1.</a:t>
            </a:r>
          </a:p>
        </p:txBody>
      </p:sp>
      <p:sp>
        <p:nvSpPr>
          <p:cNvPr id="16" name="Rectangle: Rounded Corners 15">
            <a:extLst>
              <a:ext uri="{FF2B5EF4-FFF2-40B4-BE49-F238E27FC236}">
                <a16:creationId xmlns:a16="http://schemas.microsoft.com/office/drawing/2014/main" id="{1D998F3B-7F98-4A24-85DE-2A963B317D8D}"/>
              </a:ext>
            </a:extLst>
          </p:cNvPr>
          <p:cNvSpPr/>
          <p:nvPr/>
        </p:nvSpPr>
        <p:spPr>
          <a:xfrm>
            <a:off x="3263016" y="1555492"/>
            <a:ext cx="4894012" cy="1142421"/>
          </a:xfrm>
          <a:prstGeom prst="roundRect">
            <a:avLst/>
          </a:prstGeom>
          <a:ln>
            <a:solidFill>
              <a:srgbClr val="FFFF00"/>
            </a:solidFill>
          </a:ln>
          <a:effectLst>
            <a:glow rad="139700">
              <a:schemeClr val="accent1">
                <a:satMod val="175000"/>
                <a:alpha val="40000"/>
              </a:schemeClr>
            </a:glow>
            <a:outerShdw blurRad="50800" dist="38100" dir="18900000" algn="bl" rotWithShape="0">
              <a:prstClr val="black">
                <a:alpha val="40000"/>
              </a:prstClr>
            </a:outerShdw>
          </a:effectLst>
          <a:scene3d>
            <a:camera prst="orthographicFront"/>
            <a:lightRig rig="threePt" dir="t"/>
          </a:scene3d>
          <a:sp3d>
            <a:bevelT w="114300" prst="hardEdge"/>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1" dirty="0">
                <a:latin typeface="Verdana" panose="020B0604030504040204" pitchFamily="34" charset="0"/>
                <a:ea typeface="Verdana" panose="020B0604030504040204" pitchFamily="34" charset="0"/>
              </a:rPr>
              <a:t>Magnum Ventures Limited (Demerged Company)</a:t>
            </a:r>
            <a:endParaRPr lang="en-US" dirty="0"/>
          </a:p>
        </p:txBody>
      </p:sp>
      <p:sp>
        <p:nvSpPr>
          <p:cNvPr id="4" name="Oval 3">
            <a:extLst>
              <a:ext uri="{FF2B5EF4-FFF2-40B4-BE49-F238E27FC236}">
                <a16:creationId xmlns:a16="http://schemas.microsoft.com/office/drawing/2014/main" id="{74826828-3D0C-46BA-BD9F-7B9ED9AE51E8}"/>
              </a:ext>
            </a:extLst>
          </p:cNvPr>
          <p:cNvSpPr/>
          <p:nvPr/>
        </p:nvSpPr>
        <p:spPr>
          <a:xfrm>
            <a:off x="9593731" y="1561978"/>
            <a:ext cx="2195136" cy="1142421"/>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IN" dirty="0"/>
              <a:t>Listed at BSE and NSE</a:t>
            </a:r>
          </a:p>
        </p:txBody>
      </p:sp>
      <p:sp>
        <p:nvSpPr>
          <p:cNvPr id="6" name="Arrow: Right 5">
            <a:extLst>
              <a:ext uri="{FF2B5EF4-FFF2-40B4-BE49-F238E27FC236}">
                <a16:creationId xmlns:a16="http://schemas.microsoft.com/office/drawing/2014/main" id="{7708E93B-E076-446D-8352-9A50FA77D143}"/>
              </a:ext>
            </a:extLst>
          </p:cNvPr>
          <p:cNvSpPr/>
          <p:nvPr/>
        </p:nvSpPr>
        <p:spPr>
          <a:xfrm>
            <a:off x="8226755" y="2001558"/>
            <a:ext cx="1323434" cy="171397"/>
          </a:xfrm>
          <a:prstGeom prst="rightArrow">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IN" dirty="0"/>
          </a:p>
        </p:txBody>
      </p:sp>
      <p:sp>
        <p:nvSpPr>
          <p:cNvPr id="17" name="Oval 16">
            <a:extLst>
              <a:ext uri="{FF2B5EF4-FFF2-40B4-BE49-F238E27FC236}">
                <a16:creationId xmlns:a16="http://schemas.microsoft.com/office/drawing/2014/main" id="{3C99F7D4-F7D1-4A4E-B9B7-105BD24282D4}"/>
              </a:ext>
            </a:extLst>
          </p:cNvPr>
          <p:cNvSpPr/>
          <p:nvPr/>
        </p:nvSpPr>
        <p:spPr>
          <a:xfrm>
            <a:off x="1905448" y="5119623"/>
            <a:ext cx="2564951" cy="1142421"/>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IN" dirty="0"/>
              <a:t>Proposed to be Listed at BSE and NSE*</a:t>
            </a:r>
          </a:p>
        </p:txBody>
      </p:sp>
      <p:sp>
        <p:nvSpPr>
          <p:cNvPr id="18" name="Arrow: Right 17">
            <a:extLst>
              <a:ext uri="{FF2B5EF4-FFF2-40B4-BE49-F238E27FC236}">
                <a16:creationId xmlns:a16="http://schemas.microsoft.com/office/drawing/2014/main" id="{C2581A9B-2160-43F5-9C26-1AB41AE049E9}"/>
              </a:ext>
            </a:extLst>
          </p:cNvPr>
          <p:cNvSpPr/>
          <p:nvPr/>
        </p:nvSpPr>
        <p:spPr>
          <a:xfrm rot="10800000">
            <a:off x="4475323" y="5569240"/>
            <a:ext cx="1323434" cy="171397"/>
          </a:xfrm>
          <a:prstGeom prst="rightArrow">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IN" dirty="0"/>
          </a:p>
        </p:txBody>
      </p:sp>
      <p:sp>
        <p:nvSpPr>
          <p:cNvPr id="8" name="TextBox 7">
            <a:extLst>
              <a:ext uri="{FF2B5EF4-FFF2-40B4-BE49-F238E27FC236}">
                <a16:creationId xmlns:a16="http://schemas.microsoft.com/office/drawing/2014/main" id="{065CE1B5-5274-4BB3-9691-4B4A5D11E395}"/>
              </a:ext>
            </a:extLst>
          </p:cNvPr>
          <p:cNvSpPr txBox="1"/>
          <p:nvPr/>
        </p:nvSpPr>
        <p:spPr>
          <a:xfrm>
            <a:off x="1218504" y="6415314"/>
            <a:ext cx="10421953" cy="276999"/>
          </a:xfrm>
          <a:prstGeom prst="rect">
            <a:avLst/>
          </a:prstGeom>
          <a:noFill/>
        </p:spPr>
        <p:txBody>
          <a:bodyPr wrap="square" rtlCol="0">
            <a:spAutoFit/>
          </a:bodyPr>
          <a:lstStyle/>
          <a:p>
            <a:r>
              <a:rPr lang="en-IN" sz="1200" i="1" dirty="0"/>
              <a:t>* Subject to the exemption to be sought from applicability of Rule 19(2)(b) of the SCRR, 1957.</a:t>
            </a:r>
            <a:endParaRPr lang="en-IN" i="1" dirty="0"/>
          </a:p>
        </p:txBody>
      </p:sp>
      <p:sp>
        <p:nvSpPr>
          <p:cNvPr id="2" name="Slide Number Placeholder 1">
            <a:extLst>
              <a:ext uri="{FF2B5EF4-FFF2-40B4-BE49-F238E27FC236}">
                <a16:creationId xmlns:a16="http://schemas.microsoft.com/office/drawing/2014/main" id="{575C18FA-C350-0F02-8103-CC6BB2298720}"/>
              </a:ext>
            </a:extLst>
          </p:cNvPr>
          <p:cNvSpPr>
            <a:spLocks noGrp="1"/>
          </p:cNvSpPr>
          <p:nvPr>
            <p:ph type="sldNum" sz="quarter" idx="12"/>
          </p:nvPr>
        </p:nvSpPr>
        <p:spPr/>
        <p:txBody>
          <a:bodyPr/>
          <a:lstStyle/>
          <a:p>
            <a:fld id="{C1FF6DA9-008F-8B48-92A6-B652298478BF}" type="slidenum">
              <a:rPr lang="en-US" smtClean="0"/>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E0F3E-BE9B-F63A-A652-D76932BB0CE8}"/>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32F0ACCC-34DE-6BC4-6F6F-4930BE687CCD}"/>
              </a:ext>
            </a:extLst>
          </p:cNvPr>
          <p:cNvGraphicFramePr>
            <a:graphicFrameLocks noGrp="1"/>
          </p:cNvGraphicFramePr>
          <p:nvPr>
            <p:extLst>
              <p:ext uri="{D42A27DB-BD31-4B8C-83A1-F6EECF244321}">
                <p14:modId xmlns:p14="http://schemas.microsoft.com/office/powerpoint/2010/main" val="647295449"/>
              </p:ext>
            </p:extLst>
          </p:nvPr>
        </p:nvGraphicFramePr>
        <p:xfrm>
          <a:off x="1521229" y="1509204"/>
          <a:ext cx="8025414" cy="2224193"/>
        </p:xfrm>
        <a:graphic>
          <a:graphicData uri="http://schemas.openxmlformats.org/drawingml/2006/table">
            <a:tbl>
              <a:tblPr firstRow="1" firstCol="1" bandRow="1">
                <a:tableStyleId>{5C22544A-7EE6-4342-B048-85BDC9FD1C3A}</a:tableStyleId>
              </a:tblPr>
              <a:tblGrid>
                <a:gridCol w="2459115">
                  <a:extLst>
                    <a:ext uri="{9D8B030D-6E8A-4147-A177-3AD203B41FA5}">
                      <a16:colId xmlns:a16="http://schemas.microsoft.com/office/drawing/2014/main" val="2156742805"/>
                    </a:ext>
                  </a:extLst>
                </a:gridCol>
                <a:gridCol w="2787588">
                  <a:extLst>
                    <a:ext uri="{9D8B030D-6E8A-4147-A177-3AD203B41FA5}">
                      <a16:colId xmlns:a16="http://schemas.microsoft.com/office/drawing/2014/main" val="3813611793"/>
                    </a:ext>
                  </a:extLst>
                </a:gridCol>
                <a:gridCol w="2778711">
                  <a:extLst>
                    <a:ext uri="{9D8B030D-6E8A-4147-A177-3AD203B41FA5}">
                      <a16:colId xmlns:a16="http://schemas.microsoft.com/office/drawing/2014/main" val="1296250733"/>
                    </a:ext>
                  </a:extLst>
                </a:gridCol>
              </a:tblGrid>
              <a:tr h="762289">
                <a:tc>
                  <a:txBody>
                    <a:bodyPr/>
                    <a:lstStyle/>
                    <a:p>
                      <a:pPr algn="ctr">
                        <a:lnSpc>
                          <a:spcPct val="115000"/>
                        </a:lnSpc>
                        <a:spcAft>
                          <a:spcPts val="800"/>
                        </a:spcAft>
                        <a:buNone/>
                      </a:pPr>
                      <a:r>
                        <a:rPr lang="en-US" sz="1600" kern="100" dirty="0">
                          <a:effectLst/>
                        </a:rPr>
                        <a:t>Net Worth </a:t>
                      </a:r>
                    </a:p>
                    <a:p>
                      <a:pPr algn="ctr">
                        <a:lnSpc>
                          <a:spcPct val="115000"/>
                        </a:lnSpc>
                        <a:spcAft>
                          <a:spcPts val="800"/>
                        </a:spcAft>
                        <a:buNone/>
                      </a:pPr>
                      <a:r>
                        <a:rPr lang="en-US" sz="1600" kern="100" dirty="0">
                          <a:effectLst/>
                        </a:rPr>
                        <a:t>(Rs. in crores)</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600" kern="100" dirty="0">
                          <a:effectLst/>
                        </a:rPr>
                        <a:t>Magnum Ventures Limited</a:t>
                      </a:r>
                    </a:p>
                    <a:p>
                      <a:pPr algn="ctr">
                        <a:lnSpc>
                          <a:spcPct val="115000"/>
                        </a:lnSpc>
                        <a:spcAft>
                          <a:spcPts val="800"/>
                        </a:spcAft>
                        <a:buNone/>
                      </a:pPr>
                      <a:r>
                        <a:rPr lang="en-US" sz="1600" kern="100" dirty="0">
                          <a:effectLst/>
                        </a:rPr>
                        <a:t>31</a:t>
                      </a:r>
                      <a:r>
                        <a:rPr lang="en-US" sz="1600" kern="100" baseline="30000" dirty="0">
                          <a:effectLst/>
                        </a:rPr>
                        <a:t>st</a:t>
                      </a:r>
                      <a:r>
                        <a:rPr lang="en-US" sz="1600" kern="100" dirty="0">
                          <a:effectLst/>
                        </a:rPr>
                        <a:t> December, 2025</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600" kern="100" dirty="0">
                          <a:effectLst/>
                        </a:rPr>
                        <a:t>Magnum </a:t>
                      </a:r>
                      <a:r>
                        <a:rPr lang="en-US" sz="1600" kern="100" dirty="0" err="1">
                          <a:effectLst/>
                        </a:rPr>
                        <a:t>Paperz</a:t>
                      </a:r>
                      <a:r>
                        <a:rPr lang="en-US" sz="1600" kern="100" dirty="0">
                          <a:effectLst/>
                        </a:rPr>
                        <a:t> Limited</a:t>
                      </a:r>
                    </a:p>
                    <a:p>
                      <a:pPr algn="ctr">
                        <a:lnSpc>
                          <a:spcPct val="115000"/>
                        </a:lnSpc>
                        <a:spcAft>
                          <a:spcPts val="800"/>
                        </a:spcAft>
                        <a:buNone/>
                      </a:pPr>
                      <a:r>
                        <a:rPr lang="en-US" sz="1600" kern="100" dirty="0">
                          <a:effectLst/>
                        </a:rPr>
                        <a:t>31</a:t>
                      </a:r>
                      <a:r>
                        <a:rPr lang="en-US" sz="1600" kern="100" baseline="30000" dirty="0">
                          <a:effectLst/>
                        </a:rPr>
                        <a:t>st</a:t>
                      </a:r>
                      <a:r>
                        <a:rPr lang="en-US" sz="1600" kern="100" dirty="0">
                          <a:effectLst/>
                        </a:rPr>
                        <a:t> December, 2025</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36941300"/>
                  </a:ext>
                </a:extLst>
              </a:tr>
              <a:tr h="711404">
                <a:tc>
                  <a:txBody>
                    <a:bodyPr/>
                    <a:lstStyle/>
                    <a:p>
                      <a:pPr>
                        <a:lnSpc>
                          <a:spcPct val="115000"/>
                        </a:lnSpc>
                        <a:spcAft>
                          <a:spcPts val="800"/>
                        </a:spcAft>
                        <a:buNone/>
                      </a:pPr>
                      <a:r>
                        <a:rPr lang="en-US" sz="1600" kern="100">
                          <a:effectLst/>
                        </a:rPr>
                        <a:t>Pre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dirty="0">
                          <a:effectLst/>
                        </a:rPr>
                        <a:t>0.01</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dirty="0">
                          <a:effectLst/>
                        </a:rPr>
                        <a:t>215.56</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81212856"/>
                  </a:ext>
                </a:extLst>
              </a:tr>
              <a:tr h="750500">
                <a:tc>
                  <a:txBody>
                    <a:bodyPr/>
                    <a:lstStyle/>
                    <a:p>
                      <a:pPr>
                        <a:lnSpc>
                          <a:spcPct val="115000"/>
                        </a:lnSpc>
                        <a:spcAft>
                          <a:spcPts val="800"/>
                        </a:spcAft>
                        <a:buNone/>
                      </a:pPr>
                      <a:r>
                        <a:rPr lang="en-US" sz="1600" kern="100" dirty="0">
                          <a:effectLst/>
                        </a:rPr>
                        <a:t>Post</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dirty="0">
                          <a:effectLst/>
                        </a:rPr>
                        <a:t>100.22</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dirty="0">
                          <a:effectLst/>
                        </a:rPr>
                        <a:t>115.34</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28244673"/>
                  </a:ext>
                </a:extLst>
              </a:tr>
            </a:tbl>
          </a:graphicData>
        </a:graphic>
      </p:graphicFrame>
      <p:sp>
        <p:nvSpPr>
          <p:cNvPr id="6" name="TextBox 5">
            <a:extLst>
              <a:ext uri="{FF2B5EF4-FFF2-40B4-BE49-F238E27FC236}">
                <a16:creationId xmlns:a16="http://schemas.microsoft.com/office/drawing/2014/main" id="{40A87071-9E50-CF7B-704D-62AA9122BEDE}"/>
              </a:ext>
            </a:extLst>
          </p:cNvPr>
          <p:cNvSpPr txBox="1"/>
          <p:nvPr/>
        </p:nvSpPr>
        <p:spPr>
          <a:xfrm>
            <a:off x="1764072" y="575724"/>
            <a:ext cx="7539728" cy="414665"/>
          </a:xfrm>
          <a:prstGeom prst="rect">
            <a:avLst/>
          </a:prstGeom>
          <a:noFill/>
        </p:spPr>
        <p:txBody>
          <a:bodyPr wrap="square">
            <a:spAutoFit/>
          </a:bodyPr>
          <a:lstStyle/>
          <a:p>
            <a:pPr>
              <a:lnSpc>
                <a:spcPct val="115000"/>
              </a:lnSpc>
              <a:spcAft>
                <a:spcPts val="800"/>
              </a:spcAft>
              <a:buNone/>
            </a:pPr>
            <a:r>
              <a:rPr lang="en-US" sz="2000" u="sng" dirty="0">
                <a:solidFill>
                  <a:schemeClr val="accent3">
                    <a:lumMod val="60000"/>
                    <a:lumOff val="40000"/>
                  </a:schemeClr>
                </a:solidFill>
              </a:rPr>
              <a:t>Pre and Post Scheme </a:t>
            </a:r>
            <a:r>
              <a:rPr lang="en-US" sz="2000" u="sng" dirty="0" err="1">
                <a:solidFill>
                  <a:schemeClr val="accent3">
                    <a:lumMod val="60000"/>
                    <a:lumOff val="40000"/>
                  </a:schemeClr>
                </a:solidFill>
              </a:rPr>
              <a:t>Networth</a:t>
            </a:r>
            <a:r>
              <a:rPr lang="en-US" sz="2000" u="sng" dirty="0">
                <a:solidFill>
                  <a:schemeClr val="accent3">
                    <a:lumMod val="60000"/>
                    <a:lumOff val="40000"/>
                  </a:schemeClr>
                </a:solidFill>
              </a:rPr>
              <a:t> of the Companies involved</a:t>
            </a:r>
          </a:p>
        </p:txBody>
      </p:sp>
      <p:sp>
        <p:nvSpPr>
          <p:cNvPr id="2" name="Speech Bubble: Oval 1">
            <a:extLst>
              <a:ext uri="{FF2B5EF4-FFF2-40B4-BE49-F238E27FC236}">
                <a16:creationId xmlns:a16="http://schemas.microsoft.com/office/drawing/2014/main" id="{549D72AF-F148-C838-AFD7-74F0FC90CD74}"/>
              </a:ext>
            </a:extLst>
          </p:cNvPr>
          <p:cNvSpPr/>
          <p:nvPr/>
        </p:nvSpPr>
        <p:spPr>
          <a:xfrm>
            <a:off x="428031" y="517097"/>
            <a:ext cx="699433" cy="501517"/>
          </a:xfrm>
          <a:prstGeom prst="wedgeEllipseCallout">
            <a:avLst/>
          </a:prstGeom>
          <a:solidFill>
            <a:srgbClr val="92D05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800" dirty="0">
                <a:solidFill>
                  <a:schemeClr val="accent1">
                    <a:lumMod val="50000"/>
                  </a:schemeClr>
                </a:solidFill>
              </a:rPr>
              <a:t>7.</a:t>
            </a:r>
          </a:p>
        </p:txBody>
      </p:sp>
      <p:sp>
        <p:nvSpPr>
          <p:cNvPr id="4" name="Slide Number Placeholder 3">
            <a:extLst>
              <a:ext uri="{FF2B5EF4-FFF2-40B4-BE49-F238E27FC236}">
                <a16:creationId xmlns:a16="http://schemas.microsoft.com/office/drawing/2014/main" id="{2C96B202-8739-FA51-A75E-8217E6AC8D60}"/>
              </a:ext>
            </a:extLst>
          </p:cNvPr>
          <p:cNvSpPr>
            <a:spLocks noGrp="1"/>
          </p:cNvSpPr>
          <p:nvPr>
            <p:ph type="sldNum" sz="quarter" idx="12"/>
          </p:nvPr>
        </p:nvSpPr>
        <p:spPr/>
        <p:txBody>
          <a:bodyPr/>
          <a:lstStyle/>
          <a:p>
            <a:fld id="{C1FF6DA9-008F-8B48-92A6-B652298478BF}" type="slidenum">
              <a:rPr lang="en-US" smtClean="0"/>
              <a:t>20</a:t>
            </a:fld>
            <a:endParaRPr lang="en-US"/>
          </a:p>
        </p:txBody>
      </p:sp>
    </p:spTree>
    <p:extLst>
      <p:ext uri="{BB962C8B-B14F-4D97-AF65-F5344CB8AC3E}">
        <p14:creationId xmlns:p14="http://schemas.microsoft.com/office/powerpoint/2010/main" val="25009212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9D4900F-1D5F-BE76-C2B5-AC880C8BEEA4}"/>
              </a:ext>
            </a:extLst>
          </p:cNvPr>
          <p:cNvSpPr txBox="1"/>
          <p:nvPr/>
        </p:nvSpPr>
        <p:spPr>
          <a:xfrm>
            <a:off x="1413768" y="270743"/>
            <a:ext cx="8120849" cy="461665"/>
          </a:xfrm>
          <a:prstGeom prst="rect">
            <a:avLst/>
          </a:prstGeom>
          <a:noFill/>
        </p:spPr>
        <p:txBody>
          <a:bodyPr wrap="square">
            <a:spAutoFit/>
          </a:bodyPr>
          <a:lstStyle/>
          <a:p>
            <a:r>
              <a:rPr lang="en-US" sz="2400" u="sng" kern="0" dirty="0">
                <a:solidFill>
                  <a:schemeClr val="accent3">
                    <a:lumMod val="60000"/>
                    <a:lumOff val="40000"/>
                  </a:schemeClr>
                </a:solidFill>
                <a:latin typeface="Times New Roman" panose="02020603050405020304" pitchFamily="18" charset="0"/>
              </a:rPr>
              <a:t>Key Points of the Scheme including terms of the Consideration</a:t>
            </a:r>
          </a:p>
        </p:txBody>
      </p:sp>
      <p:sp>
        <p:nvSpPr>
          <p:cNvPr id="6" name="TextBox 5">
            <a:extLst>
              <a:ext uri="{FF2B5EF4-FFF2-40B4-BE49-F238E27FC236}">
                <a16:creationId xmlns:a16="http://schemas.microsoft.com/office/drawing/2014/main" id="{DB991BD1-5F9E-C7C4-1C90-E9E3BB405C86}"/>
              </a:ext>
            </a:extLst>
          </p:cNvPr>
          <p:cNvSpPr txBox="1"/>
          <p:nvPr/>
        </p:nvSpPr>
        <p:spPr>
          <a:xfrm>
            <a:off x="807868" y="865391"/>
            <a:ext cx="10449017" cy="5355312"/>
          </a:xfrm>
          <a:prstGeom prst="rect">
            <a:avLst/>
          </a:prstGeom>
          <a:noFill/>
        </p:spPr>
        <p:txBody>
          <a:bodyPr wrap="square">
            <a:spAutoFit/>
          </a:bodyPr>
          <a:lstStyle/>
          <a:p>
            <a:pPr lvl="1" algn="just"/>
            <a:r>
              <a:rPr lang="en-US" sz="1600" dirty="0"/>
              <a:t>All assets and liabilities, including tax and statutory liabilities, of the Demerged Undertaking shall transfer to and vest in the Resulting Company on a going concern basis.</a:t>
            </a:r>
          </a:p>
          <a:p>
            <a:pPr marL="800100" lvl="1" indent="-342900" algn="just">
              <a:buFont typeface="+mj-lt"/>
              <a:buAutoNum type="arabicPeriod"/>
            </a:pPr>
            <a:endParaRPr lang="en-US" sz="1600" dirty="0"/>
          </a:p>
          <a:p>
            <a:pPr lvl="1" algn="just"/>
            <a:r>
              <a:rPr lang="en-US" sz="1600" dirty="0"/>
              <a:t>All employees of the Demerged Undertaking in service as on the Effective Date shall become employees of the Resulting Company without break in service and on terms not less </a:t>
            </a:r>
            <a:r>
              <a:rPr lang="en-US" sz="1600" dirty="0" err="1"/>
              <a:t>favourable</a:t>
            </a:r>
            <a:r>
              <a:rPr lang="en-US" sz="1600" dirty="0"/>
              <a:t>.</a:t>
            </a:r>
          </a:p>
          <a:p>
            <a:pPr marL="800100" lvl="1" indent="-342900" algn="just">
              <a:buFont typeface="+mj-lt"/>
              <a:buAutoNum type="arabicPeriod"/>
            </a:pPr>
            <a:endParaRPr lang="en-US" sz="1600" dirty="0"/>
          </a:p>
          <a:p>
            <a:pPr lvl="1" algn="just"/>
            <a:r>
              <a:rPr lang="en-US" sz="1600" dirty="0"/>
              <a:t>Consideration for Demerger:</a:t>
            </a:r>
          </a:p>
          <a:p>
            <a:pPr algn="just"/>
            <a:r>
              <a:rPr lang="en-US" sz="1600" dirty="0"/>
              <a:t> </a:t>
            </a:r>
          </a:p>
          <a:p>
            <a:pPr marL="1257300" lvl="2" indent="-342900" algn="just">
              <a:buFont typeface="+mj-lt"/>
              <a:buAutoNum type="alphaLcParenR"/>
            </a:pPr>
            <a:r>
              <a:rPr lang="en-US" sz="1600" dirty="0"/>
              <a:t>The Resulting Company shall issue and allot two (2) New Equity Shares of face value of INR 10 each, credited as fully paid-up, to the Equity Shareholders of the Demerged Company for every ten (10) Equity Shares of face value of INR 10 each held by them in the Demerged Company.</a:t>
            </a:r>
          </a:p>
          <a:p>
            <a:pPr marL="1257300" lvl="2" indent="-342900" algn="just">
              <a:buFont typeface="+mj-lt"/>
              <a:buAutoNum type="alphaLcParenR"/>
            </a:pPr>
            <a:endParaRPr lang="en-US" sz="1600" dirty="0"/>
          </a:p>
          <a:p>
            <a:pPr marL="1257300" lvl="2" indent="-342900" algn="just">
              <a:buFont typeface="+mj-lt"/>
              <a:buAutoNum type="alphaLcParenR"/>
            </a:pPr>
            <a:r>
              <a:rPr lang="en-US" sz="1600" dirty="0"/>
              <a:t>The Resulting Company shall issue and allot nine (9) New Compulsorily Redeemable Preference Shares of face value of INR 100 each, credited as fully paid-up, to each of the Compulsorily Redeemable Preference Shareholders of the Demerged Company for every ten (10) Compulsorily Redeemable Preference Shares of face value of INR 100 each held by them in the Demerged Company, on the same terms and conditions.</a:t>
            </a:r>
          </a:p>
          <a:p>
            <a:endParaRPr lang="en-US" dirty="0"/>
          </a:p>
          <a:p>
            <a:endParaRPr lang="en-US" dirty="0"/>
          </a:p>
          <a:p>
            <a:endParaRPr lang="en-US" dirty="0"/>
          </a:p>
        </p:txBody>
      </p:sp>
      <p:sp>
        <p:nvSpPr>
          <p:cNvPr id="9" name="Flowchart: Decision 8">
            <a:extLst>
              <a:ext uri="{FF2B5EF4-FFF2-40B4-BE49-F238E27FC236}">
                <a16:creationId xmlns:a16="http://schemas.microsoft.com/office/drawing/2014/main" id="{0584A824-18CE-151C-3C3D-596086FAD1A2}"/>
              </a:ext>
            </a:extLst>
          </p:cNvPr>
          <p:cNvSpPr/>
          <p:nvPr/>
        </p:nvSpPr>
        <p:spPr>
          <a:xfrm>
            <a:off x="951914" y="949911"/>
            <a:ext cx="166672" cy="230819"/>
          </a:xfrm>
          <a:prstGeom prst="flowChartDecisi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Decision 9">
            <a:extLst>
              <a:ext uri="{FF2B5EF4-FFF2-40B4-BE49-F238E27FC236}">
                <a16:creationId xmlns:a16="http://schemas.microsoft.com/office/drawing/2014/main" id="{4ABC2352-76BB-427A-04E5-3085DE514273}"/>
              </a:ext>
            </a:extLst>
          </p:cNvPr>
          <p:cNvSpPr/>
          <p:nvPr/>
        </p:nvSpPr>
        <p:spPr>
          <a:xfrm>
            <a:off x="951914" y="1697115"/>
            <a:ext cx="166672" cy="230819"/>
          </a:xfrm>
          <a:prstGeom prst="flowChartDecisi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Decision 10">
            <a:extLst>
              <a:ext uri="{FF2B5EF4-FFF2-40B4-BE49-F238E27FC236}">
                <a16:creationId xmlns:a16="http://schemas.microsoft.com/office/drawing/2014/main" id="{98D8D136-5F10-C402-E5E4-4440B7A1410B}"/>
              </a:ext>
            </a:extLst>
          </p:cNvPr>
          <p:cNvSpPr/>
          <p:nvPr/>
        </p:nvSpPr>
        <p:spPr>
          <a:xfrm>
            <a:off x="951914" y="2444319"/>
            <a:ext cx="166672" cy="230819"/>
          </a:xfrm>
          <a:prstGeom prst="flowChartDecisi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peech Bubble: Oval 12">
            <a:extLst>
              <a:ext uri="{FF2B5EF4-FFF2-40B4-BE49-F238E27FC236}">
                <a16:creationId xmlns:a16="http://schemas.microsoft.com/office/drawing/2014/main" id="{633515F9-10AA-3C06-780C-D59010A737B0}"/>
              </a:ext>
            </a:extLst>
          </p:cNvPr>
          <p:cNvSpPr/>
          <p:nvPr/>
        </p:nvSpPr>
        <p:spPr>
          <a:xfrm>
            <a:off x="458151" y="266338"/>
            <a:ext cx="699433" cy="501517"/>
          </a:xfrm>
          <a:prstGeom prst="wedgeEllipseCallout">
            <a:avLst/>
          </a:prstGeom>
          <a:solidFill>
            <a:srgbClr val="92D05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800" dirty="0">
                <a:solidFill>
                  <a:schemeClr val="accent1">
                    <a:lumMod val="50000"/>
                  </a:schemeClr>
                </a:solidFill>
              </a:rPr>
              <a:t>8.</a:t>
            </a:r>
          </a:p>
        </p:txBody>
      </p:sp>
      <p:sp>
        <p:nvSpPr>
          <p:cNvPr id="2" name="Slide Number Placeholder 1">
            <a:extLst>
              <a:ext uri="{FF2B5EF4-FFF2-40B4-BE49-F238E27FC236}">
                <a16:creationId xmlns:a16="http://schemas.microsoft.com/office/drawing/2014/main" id="{D6C6EDB7-B053-5937-D4F5-0C46A93110BB}"/>
              </a:ext>
            </a:extLst>
          </p:cNvPr>
          <p:cNvSpPr>
            <a:spLocks noGrp="1"/>
          </p:cNvSpPr>
          <p:nvPr>
            <p:ph type="sldNum" sz="quarter" idx="12"/>
          </p:nvPr>
        </p:nvSpPr>
        <p:spPr/>
        <p:txBody>
          <a:bodyPr/>
          <a:lstStyle/>
          <a:p>
            <a:fld id="{C1FF6DA9-008F-8B48-92A6-B652298478BF}" type="slidenum">
              <a:rPr lang="en-US" smtClean="0"/>
              <a:t>21</a:t>
            </a:fld>
            <a:endParaRPr lang="en-US"/>
          </a:p>
        </p:txBody>
      </p:sp>
    </p:spTree>
    <p:extLst>
      <p:ext uri="{BB962C8B-B14F-4D97-AF65-F5344CB8AC3E}">
        <p14:creationId xmlns:p14="http://schemas.microsoft.com/office/powerpoint/2010/main" val="2198752170"/>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FB342B8-08F1-97F2-DD93-8362572F90E4}"/>
              </a:ext>
            </a:extLst>
          </p:cNvPr>
          <p:cNvSpPr txBox="1"/>
          <p:nvPr/>
        </p:nvSpPr>
        <p:spPr>
          <a:xfrm>
            <a:off x="843378" y="392560"/>
            <a:ext cx="9579005" cy="5952720"/>
          </a:xfrm>
          <a:prstGeom prst="rect">
            <a:avLst/>
          </a:prstGeom>
          <a:noFill/>
        </p:spPr>
        <p:txBody>
          <a:bodyPr wrap="square">
            <a:spAutoFit/>
          </a:bodyPr>
          <a:lstStyle/>
          <a:p>
            <a:pPr lvl="0" algn="just">
              <a:lnSpc>
                <a:spcPct val="107000"/>
              </a:lnSpc>
              <a:spcAft>
                <a:spcPts val="800"/>
              </a:spcAft>
            </a:pPr>
            <a:r>
              <a:rPr lang="en-US" sz="1600" b="1" dirty="0"/>
              <a:t>Cancellation of pre-scheme shareholding of Resulting Company</a:t>
            </a:r>
            <a:r>
              <a:rPr lang="en-US" sz="1600" dirty="0"/>
              <a:t>: Pursuant to the provisions of the Scheme, the Resulting Company shall, inter alia, issue and allot new equity shares to the equity shareholders of the Demerged Company in consideration of the transfer and vesting of the Demerged Undertaking. It is the intent and objective of the Scheme that, upon the Scheme becoming effective, the equity shareholding pattern of the Resulting Company shall mirror the equity shareholding pattern of the Demerged Company, such that the same set of equity shareholders shall hold equity shares in the Demerged Company and the Resulting Company in the same proportion.  In order to achieve the aforesaid mirror shareholding structure, and upon the Scheme becoming effective, the entire issued, subscribed and paid-up equity share capital of the Resulting Company as existing immediately prior to the Effective Date shall stand cancelled and extinguished, without any further act, instrument or deed and without any payment being made to any shareholder of the Resulting Company against such cancellation. It is expressly clarified that no consideration, cash or otherwise, shall be paid by the Resulting Company to any shareholder in respect of such cancellation.</a:t>
            </a:r>
          </a:p>
          <a:p>
            <a:pPr lvl="0" algn="just">
              <a:lnSpc>
                <a:spcPct val="107000"/>
              </a:lnSpc>
              <a:spcAft>
                <a:spcPts val="800"/>
              </a:spcAft>
            </a:pPr>
            <a:endParaRPr lang="en-US" sz="1600" dirty="0"/>
          </a:p>
          <a:p>
            <a:pPr algn="just">
              <a:lnSpc>
                <a:spcPct val="107000"/>
              </a:lnSpc>
              <a:spcAft>
                <a:spcPts val="800"/>
              </a:spcAft>
            </a:pPr>
            <a:r>
              <a:rPr lang="en-US" sz="1600" b="1" dirty="0"/>
              <a:t>Reduction of Capital of the Demerged Company</a:t>
            </a:r>
            <a:r>
              <a:rPr lang="en-US" sz="1600" dirty="0"/>
              <a:t>: Upon the Scheme becoming effective and after the issue and allotment of New Shares by the Resulting Company to the shareholders of the Demerged Company in accordance with the Scheme, the Demerged Company shall, for the purpose of giving effect to the Demerger and reflecting the same in its books of account, reduce its issued, subscribed and paid-up share capital in the following manner:</a:t>
            </a:r>
          </a:p>
          <a:p>
            <a:pPr lvl="0" algn="just">
              <a:lnSpc>
                <a:spcPct val="107000"/>
              </a:lnSpc>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lowchart: Decision 3">
            <a:extLst>
              <a:ext uri="{FF2B5EF4-FFF2-40B4-BE49-F238E27FC236}">
                <a16:creationId xmlns:a16="http://schemas.microsoft.com/office/drawing/2014/main" id="{D72A5E5B-99BA-3BBA-3971-047C0284A0CF}"/>
              </a:ext>
            </a:extLst>
          </p:cNvPr>
          <p:cNvSpPr/>
          <p:nvPr/>
        </p:nvSpPr>
        <p:spPr>
          <a:xfrm>
            <a:off x="625443" y="455721"/>
            <a:ext cx="166672" cy="230819"/>
          </a:xfrm>
          <a:prstGeom prst="flowChartDecisi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lowchart: Decision 4">
            <a:extLst>
              <a:ext uri="{FF2B5EF4-FFF2-40B4-BE49-F238E27FC236}">
                <a16:creationId xmlns:a16="http://schemas.microsoft.com/office/drawing/2014/main" id="{9DD29166-2FCB-8D8C-7D72-1195216F1B10}"/>
              </a:ext>
            </a:extLst>
          </p:cNvPr>
          <p:cNvSpPr/>
          <p:nvPr/>
        </p:nvSpPr>
        <p:spPr>
          <a:xfrm>
            <a:off x="620571" y="4563124"/>
            <a:ext cx="166672" cy="230819"/>
          </a:xfrm>
          <a:prstGeom prst="flowChartDecisi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56B40E8D-F0F1-50B3-264E-D4AB94B48221}"/>
              </a:ext>
            </a:extLst>
          </p:cNvPr>
          <p:cNvSpPr>
            <a:spLocks noGrp="1"/>
          </p:cNvSpPr>
          <p:nvPr>
            <p:ph type="sldNum" sz="quarter" idx="12"/>
          </p:nvPr>
        </p:nvSpPr>
        <p:spPr/>
        <p:txBody>
          <a:bodyPr/>
          <a:lstStyle/>
          <a:p>
            <a:fld id="{C1FF6DA9-008F-8B48-92A6-B652298478BF}" type="slidenum">
              <a:rPr lang="en-US" smtClean="0"/>
              <a:t>22</a:t>
            </a:fld>
            <a:endParaRPr lang="en-US"/>
          </a:p>
        </p:txBody>
      </p:sp>
    </p:spTree>
    <p:extLst>
      <p:ext uri="{BB962C8B-B14F-4D97-AF65-F5344CB8AC3E}">
        <p14:creationId xmlns:p14="http://schemas.microsoft.com/office/powerpoint/2010/main" val="29686322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517A05E-93A2-FD42-E08F-78DF1A29DCEB}"/>
              </a:ext>
            </a:extLst>
          </p:cNvPr>
          <p:cNvSpPr txBox="1"/>
          <p:nvPr/>
        </p:nvSpPr>
        <p:spPr>
          <a:xfrm>
            <a:off x="949911" y="822784"/>
            <a:ext cx="9365941" cy="3438827"/>
          </a:xfrm>
          <a:prstGeom prst="rect">
            <a:avLst/>
          </a:prstGeom>
          <a:noFill/>
        </p:spPr>
        <p:txBody>
          <a:bodyPr wrap="square">
            <a:spAutoFit/>
          </a:bodyPr>
          <a:lstStyle/>
          <a:p>
            <a:pPr marL="400050" lvl="0" indent="-400050" algn="just">
              <a:lnSpc>
                <a:spcPct val="107000"/>
              </a:lnSpc>
              <a:spcAft>
                <a:spcPts val="800"/>
              </a:spcAft>
              <a:buFont typeface="+mj-lt"/>
              <a:buAutoNum type="romanLcPeriod"/>
              <a:tabLst>
                <a:tab pos="630555" algn="l"/>
              </a:tabLst>
            </a:pPr>
            <a:r>
              <a:rPr lang="en-US" sz="1600" dirty="0"/>
              <a:t>The issued, subscribed and paid-up equity share capital of the Demerged Company shall be reduced by seventy per cent (70%) on a proportionate basis. Accordingly, seven (7) equity shares of face value INR 10 each out of every ten (10) equity shares of face value INR 10 each held by each equity shareholder of the Demerged Company as on the Record Date shall stand cancelled and extinguished.</a:t>
            </a:r>
          </a:p>
          <a:p>
            <a:pPr marL="400050" lvl="0" indent="-400050" algn="just">
              <a:lnSpc>
                <a:spcPct val="107000"/>
              </a:lnSpc>
              <a:spcAft>
                <a:spcPts val="800"/>
              </a:spcAft>
              <a:buFont typeface="+mj-lt"/>
              <a:buAutoNum type="romanLcPeriod"/>
              <a:tabLst>
                <a:tab pos="630555" algn="l"/>
              </a:tabLst>
            </a:pPr>
            <a:endParaRPr lang="en-US" sz="1600" dirty="0"/>
          </a:p>
          <a:p>
            <a:pPr marL="400050" lvl="0" indent="-400050" algn="just">
              <a:lnSpc>
                <a:spcPct val="107000"/>
              </a:lnSpc>
              <a:spcAft>
                <a:spcPts val="800"/>
              </a:spcAft>
              <a:buFont typeface="+mj-lt"/>
              <a:buAutoNum type="romanLcPeriod"/>
              <a:tabLst>
                <a:tab pos="630555" algn="l"/>
              </a:tabLst>
            </a:pPr>
            <a:r>
              <a:rPr lang="en-US" sz="1600" dirty="0"/>
              <a:t>The issued, subscribed and paid-up preference share capital of the Demerged Company shall also be reduced by ninety per cent (90%) on a proportionate basis. Accordingly, nine (9) compulsorily redeemable preference shares of face value INR 100 each out of every ten (10) compulsorily redeemable preference shares of face value INR 100 each held by each preference shareholder of the Demerged Company as on the Record Date shall stand cancelled and extinguished.</a:t>
            </a:r>
          </a:p>
        </p:txBody>
      </p:sp>
      <p:sp>
        <p:nvSpPr>
          <p:cNvPr id="2" name="Slide Number Placeholder 1">
            <a:extLst>
              <a:ext uri="{FF2B5EF4-FFF2-40B4-BE49-F238E27FC236}">
                <a16:creationId xmlns:a16="http://schemas.microsoft.com/office/drawing/2014/main" id="{BCDA07AE-4E4E-A425-1542-7290652E667F}"/>
              </a:ext>
            </a:extLst>
          </p:cNvPr>
          <p:cNvSpPr>
            <a:spLocks noGrp="1"/>
          </p:cNvSpPr>
          <p:nvPr>
            <p:ph type="sldNum" sz="quarter" idx="12"/>
          </p:nvPr>
        </p:nvSpPr>
        <p:spPr/>
        <p:txBody>
          <a:bodyPr/>
          <a:lstStyle/>
          <a:p>
            <a:fld id="{C1FF6DA9-008F-8B48-92A6-B652298478BF}" type="slidenum">
              <a:rPr lang="en-US" smtClean="0"/>
              <a:t>23</a:t>
            </a:fld>
            <a:endParaRPr lang="en-US"/>
          </a:p>
        </p:txBody>
      </p:sp>
    </p:spTree>
    <p:extLst>
      <p:ext uri="{BB962C8B-B14F-4D97-AF65-F5344CB8AC3E}">
        <p14:creationId xmlns:p14="http://schemas.microsoft.com/office/powerpoint/2010/main" val="40787256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D16B40-4D32-1212-2178-7F39A7348F77}"/>
              </a:ext>
            </a:extLst>
          </p:cNvPr>
          <p:cNvSpPr txBox="1"/>
          <p:nvPr/>
        </p:nvSpPr>
        <p:spPr>
          <a:xfrm>
            <a:off x="568171" y="606187"/>
            <a:ext cx="9863091" cy="3539430"/>
          </a:xfrm>
          <a:prstGeom prst="rect">
            <a:avLst/>
          </a:prstGeom>
          <a:noFill/>
        </p:spPr>
        <p:txBody>
          <a:bodyPr wrap="square">
            <a:spAutoFit/>
          </a:bodyPr>
          <a:lstStyle/>
          <a:p>
            <a:pPr indent="457200" algn="just">
              <a:buNone/>
            </a:pPr>
            <a:r>
              <a:rPr lang="en-US" sz="1600" dirty="0"/>
              <a:t>As a consequence of the aforesaid reduction, upon the Scheme becoming effective:</a:t>
            </a:r>
          </a:p>
          <a:p>
            <a:pPr algn="just">
              <a:buNone/>
            </a:pPr>
            <a:r>
              <a:rPr lang="en-US" sz="1600" dirty="0"/>
              <a:t> </a:t>
            </a:r>
          </a:p>
          <a:p>
            <a:pPr marL="400050" lvl="0" indent="-400050" algn="just">
              <a:buFont typeface="+mj-lt"/>
              <a:buAutoNum type="romanLcPeriod"/>
            </a:pPr>
            <a:r>
              <a:rPr lang="en-US" sz="1600" dirty="0"/>
              <a:t>For every ten (10) equity shares of face value INR 10 each held in the Demerged Company as on the Record Date, the equity shareholders shall thereafter hold three (3) equity shares of face value INR 10 each, credited as fully paid-up, and the balance seven (7) equity shares of face value INR 10 each shall stand cancelled and extinguished, without any further act, instrument or deed.</a:t>
            </a:r>
          </a:p>
          <a:p>
            <a:pPr marL="400050" lvl="0" indent="-400050" algn="just">
              <a:buFont typeface="+mj-lt"/>
              <a:buAutoNum type="romanLcPeriod"/>
            </a:pPr>
            <a:endParaRPr lang="en-US" sz="1600" dirty="0"/>
          </a:p>
          <a:p>
            <a:pPr marL="400050" lvl="0" indent="-400050" algn="just">
              <a:buFont typeface="+mj-lt"/>
              <a:buAutoNum type="romanLcPeriod"/>
            </a:pPr>
            <a:r>
              <a:rPr lang="en-US" sz="1600" dirty="0"/>
              <a:t>For every ten (10) compulsorily redeemable preference shares of face value INR 100 each held in the Demerged Company as on the Record Date, the preference shareholders shall thereafter hold one (1) compulsorily redeemable preference share of face value INR 100 each, credited as fully paid-up, and the balance nine (9) compulsorily redeemable preference shares of face value INR 100 each shall stand cancelled and extinguished, without any further act, instrument or deed.</a:t>
            </a:r>
          </a:p>
        </p:txBody>
      </p:sp>
      <p:sp>
        <p:nvSpPr>
          <p:cNvPr id="2" name="Slide Number Placeholder 1">
            <a:extLst>
              <a:ext uri="{FF2B5EF4-FFF2-40B4-BE49-F238E27FC236}">
                <a16:creationId xmlns:a16="http://schemas.microsoft.com/office/drawing/2014/main" id="{02AD858B-D4A2-F93D-2F53-28B2A1ED9701}"/>
              </a:ext>
            </a:extLst>
          </p:cNvPr>
          <p:cNvSpPr>
            <a:spLocks noGrp="1"/>
          </p:cNvSpPr>
          <p:nvPr>
            <p:ph type="sldNum" sz="quarter" idx="12"/>
          </p:nvPr>
        </p:nvSpPr>
        <p:spPr/>
        <p:txBody>
          <a:bodyPr/>
          <a:lstStyle/>
          <a:p>
            <a:fld id="{C1FF6DA9-008F-8B48-92A6-B652298478BF}" type="slidenum">
              <a:rPr lang="en-US" smtClean="0"/>
              <a:t>24</a:t>
            </a:fld>
            <a:endParaRPr lang="en-US"/>
          </a:p>
        </p:txBody>
      </p:sp>
    </p:spTree>
    <p:extLst>
      <p:ext uri="{BB962C8B-B14F-4D97-AF65-F5344CB8AC3E}">
        <p14:creationId xmlns:p14="http://schemas.microsoft.com/office/powerpoint/2010/main" val="16133043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37971CE-B035-C751-CE41-DD1FAE8D8BBC}"/>
              </a:ext>
            </a:extLst>
          </p:cNvPr>
          <p:cNvSpPr txBox="1"/>
          <p:nvPr/>
        </p:nvSpPr>
        <p:spPr>
          <a:xfrm>
            <a:off x="461639" y="473099"/>
            <a:ext cx="9765437" cy="6155531"/>
          </a:xfrm>
          <a:prstGeom prst="rect">
            <a:avLst/>
          </a:prstGeom>
          <a:noFill/>
        </p:spPr>
        <p:txBody>
          <a:bodyPr wrap="square">
            <a:spAutoFit/>
          </a:bodyPr>
          <a:lstStyle/>
          <a:p>
            <a:pPr lvl="1" algn="just">
              <a:tabLst>
                <a:tab pos="450215" algn="l"/>
              </a:tabLst>
            </a:pPr>
            <a:r>
              <a:rPr lang="en-US" sz="1600" dirty="0"/>
              <a:t>Upon the Scheme becoming effective, the Demerged Company shall, for the purpose of giving effect to the Demerger and reflecting the same in its books of account, reduce its issued, subscribed and paid-up equity share capital and preference share </a:t>
            </a:r>
            <a:r>
              <a:rPr lang="en-US" sz="1600" dirty="0" err="1"/>
              <a:t>capitalby</a:t>
            </a:r>
            <a:r>
              <a:rPr lang="en-US" sz="1600" dirty="0"/>
              <a:t> seventy per cent (70%), and ninety per cent (90%), </a:t>
            </a:r>
            <a:r>
              <a:rPr lang="en-US" sz="1600" dirty="0" err="1"/>
              <a:t>respec</a:t>
            </a:r>
            <a:r>
              <a:rPr lang="en-US" sz="1600" dirty="0"/>
              <a:t> </a:t>
            </a:r>
            <a:r>
              <a:rPr lang="en-US" sz="1600" dirty="0" err="1"/>
              <a:t>tively</a:t>
            </a:r>
            <a:r>
              <a:rPr lang="en-US" sz="1600" dirty="0"/>
              <a:t>, on a proportionate basis, without any consideration.</a:t>
            </a:r>
          </a:p>
          <a:p>
            <a:pPr marL="800100" lvl="1" indent="-342900" algn="just">
              <a:buFont typeface="+mj-lt"/>
              <a:buAutoNum type="arabicPeriod"/>
              <a:tabLst>
                <a:tab pos="450215" algn="l"/>
              </a:tabLst>
            </a:pPr>
            <a:endParaRPr lang="en-US" dirty="0"/>
          </a:p>
          <a:p>
            <a:pPr lvl="1" algn="just">
              <a:tabLst>
                <a:tab pos="450215" algn="l"/>
              </a:tabLst>
            </a:pPr>
            <a:r>
              <a:rPr lang="en-US" sz="1600" dirty="0"/>
              <a:t>Upon this Scheme becoming effective, the entire issued, subscribed and paid-up equity share capital of the Resulting Company as existing immediately prior to the Effective Date shall stand cancelled and extinguished, without any payment being made to any shareholder of the Resulting Company against such cancellation.</a:t>
            </a:r>
          </a:p>
          <a:p>
            <a:pPr lvl="1" algn="just">
              <a:tabLst>
                <a:tab pos="450215" algn="l"/>
              </a:tabLst>
            </a:pPr>
            <a:endParaRPr lang="en-US" sz="1600" dirty="0"/>
          </a:p>
          <a:p>
            <a:pPr lvl="1" algn="just">
              <a:tabLst>
                <a:tab pos="450215" algn="l"/>
              </a:tabLst>
            </a:pPr>
            <a:r>
              <a:rPr lang="en-US" dirty="0"/>
              <a:t>The Appointed Date shall be the same as the Effective Date of the Scheme, or such other date as may be approved by the Boards and sanctioned by the Hon’ble NCLT.</a:t>
            </a:r>
          </a:p>
          <a:p>
            <a:pPr lvl="1" algn="just">
              <a:tabLst>
                <a:tab pos="450215" algn="l"/>
              </a:tabLst>
            </a:pPr>
            <a:endParaRPr lang="en-US" sz="1600" dirty="0"/>
          </a:p>
          <a:p>
            <a:pPr lvl="1" algn="just">
              <a:tabLst>
                <a:tab pos="450215" algn="l"/>
              </a:tabLst>
            </a:pPr>
            <a:r>
              <a:rPr lang="en-US" dirty="0"/>
              <a:t>BSE Limited shall be the Designated Stock Exchange for the purposes of the Scheme.</a:t>
            </a:r>
          </a:p>
          <a:p>
            <a:pPr lvl="1" algn="just">
              <a:tabLst>
                <a:tab pos="450215" algn="l"/>
              </a:tabLst>
            </a:pPr>
            <a:endParaRPr lang="en-US" sz="1600" dirty="0"/>
          </a:p>
          <a:p>
            <a:pPr marL="742950" lvl="1" indent="-285750" algn="just">
              <a:buFont typeface="+mj-lt"/>
              <a:buAutoNum type="arabicPeriod"/>
              <a:tabLst>
                <a:tab pos="450215" algn="l"/>
              </a:tabLst>
            </a:pPr>
            <a:endParaRPr lang="en-US" dirty="0">
              <a:solidFill>
                <a:srgbClr val="000000"/>
              </a:solidFill>
              <a:latin typeface="Verdana" panose="020B0604030504040204" pitchFamily="34" charset="0"/>
              <a:ea typeface="Times New Roman" panose="02020603050405020304" pitchFamily="18" charset="0"/>
            </a:endParaRPr>
          </a:p>
          <a:p>
            <a:pPr marL="742950" lvl="1" indent="-285750" algn="just">
              <a:buFont typeface="+mj-lt"/>
              <a:buAutoNum type="arabicPeriod"/>
              <a:tabLst>
                <a:tab pos="450215" algn="l"/>
              </a:tabLst>
            </a:pPr>
            <a:endParaRPr lang="en-US" sz="1600" dirty="0"/>
          </a:p>
          <a:p>
            <a:pPr marL="742950" lvl="1" indent="-285750" algn="just">
              <a:buFont typeface="+mj-lt"/>
              <a:buAutoNum type="arabicPeriod"/>
              <a:tabLst>
                <a:tab pos="450215" algn="l"/>
              </a:tabLst>
            </a:pPr>
            <a:endParaRPr lang="en-US" sz="2000" dirty="0">
              <a:solidFill>
                <a:srgbClr val="000000"/>
              </a:solidFill>
              <a:latin typeface="Verdana" panose="020B0604030504040204" pitchFamily="34" charset="0"/>
              <a:ea typeface="Times New Roman" panose="02020603050405020304" pitchFamily="18" charset="0"/>
            </a:endParaRPr>
          </a:p>
          <a:p>
            <a:pPr marL="742950" lvl="1" indent="-285750" algn="just">
              <a:buFont typeface="+mj-lt"/>
              <a:buAutoNum type="arabicPeriod"/>
              <a:tabLst>
                <a:tab pos="450215" algn="l"/>
              </a:tabLst>
            </a:pPr>
            <a:endParaRPr lang="en-US" sz="2000" dirty="0">
              <a:solidFill>
                <a:srgbClr val="000000"/>
              </a:solidFill>
              <a:effectLst/>
              <a:latin typeface="Verdana" panose="020B0604030504040204" pitchFamily="34" charset="0"/>
              <a:ea typeface="Times New Roman" panose="02020603050405020304" pitchFamily="18" charset="0"/>
            </a:endParaRPr>
          </a:p>
          <a:p>
            <a:pPr marL="742950" lvl="1" indent="-285750" algn="just">
              <a:buFont typeface="+mj-lt"/>
              <a:buAutoNum type="arabicPeriod"/>
              <a:tabLst>
                <a:tab pos="450215" algn="l"/>
              </a:tabLst>
            </a:pPr>
            <a:endParaRPr lang="en-US" sz="2000" dirty="0">
              <a:effectLst/>
              <a:latin typeface="Times New Roman" panose="02020603050405020304" pitchFamily="18" charset="0"/>
              <a:ea typeface="Times New Roman" panose="02020603050405020304" pitchFamily="18" charset="0"/>
            </a:endParaRPr>
          </a:p>
        </p:txBody>
      </p:sp>
      <p:sp>
        <p:nvSpPr>
          <p:cNvPr id="9" name="Flowchart: Decision 8">
            <a:extLst>
              <a:ext uri="{FF2B5EF4-FFF2-40B4-BE49-F238E27FC236}">
                <a16:creationId xmlns:a16="http://schemas.microsoft.com/office/drawing/2014/main" id="{A03ABB7C-A505-EF4D-6904-E50693E11BE4}"/>
              </a:ext>
            </a:extLst>
          </p:cNvPr>
          <p:cNvSpPr/>
          <p:nvPr/>
        </p:nvSpPr>
        <p:spPr>
          <a:xfrm>
            <a:off x="694462" y="569651"/>
            <a:ext cx="166672" cy="230819"/>
          </a:xfrm>
          <a:prstGeom prst="flowChartDecisi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Decision 9">
            <a:extLst>
              <a:ext uri="{FF2B5EF4-FFF2-40B4-BE49-F238E27FC236}">
                <a16:creationId xmlns:a16="http://schemas.microsoft.com/office/drawing/2014/main" id="{311AFAC7-6174-FF25-E4E7-B1EFCC963406}"/>
              </a:ext>
            </a:extLst>
          </p:cNvPr>
          <p:cNvSpPr/>
          <p:nvPr/>
        </p:nvSpPr>
        <p:spPr>
          <a:xfrm>
            <a:off x="694462" y="2044823"/>
            <a:ext cx="166672" cy="230819"/>
          </a:xfrm>
          <a:prstGeom prst="flowChartDecisi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Decision 10">
            <a:extLst>
              <a:ext uri="{FF2B5EF4-FFF2-40B4-BE49-F238E27FC236}">
                <a16:creationId xmlns:a16="http://schemas.microsoft.com/office/drawing/2014/main" id="{CFDB5B0C-FAC8-E9F4-7439-42E4F1A656A8}"/>
              </a:ext>
            </a:extLst>
          </p:cNvPr>
          <p:cNvSpPr/>
          <p:nvPr/>
        </p:nvSpPr>
        <p:spPr>
          <a:xfrm>
            <a:off x="694462" y="3289176"/>
            <a:ext cx="166672" cy="230819"/>
          </a:xfrm>
          <a:prstGeom prst="flowChartDecisi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lowchart: Decision 11">
            <a:extLst>
              <a:ext uri="{FF2B5EF4-FFF2-40B4-BE49-F238E27FC236}">
                <a16:creationId xmlns:a16="http://schemas.microsoft.com/office/drawing/2014/main" id="{CCFC57B6-25C3-F1FD-B6D6-863FB7DEF4A1}"/>
              </a:ext>
            </a:extLst>
          </p:cNvPr>
          <p:cNvSpPr/>
          <p:nvPr/>
        </p:nvSpPr>
        <p:spPr>
          <a:xfrm>
            <a:off x="708780" y="4388526"/>
            <a:ext cx="166672" cy="230819"/>
          </a:xfrm>
          <a:prstGeom prst="flowChartDecisi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BD882E33-6E3D-80DF-64B1-B81A205D6E72}"/>
              </a:ext>
            </a:extLst>
          </p:cNvPr>
          <p:cNvSpPr>
            <a:spLocks noGrp="1"/>
          </p:cNvSpPr>
          <p:nvPr>
            <p:ph type="sldNum" sz="quarter" idx="12"/>
          </p:nvPr>
        </p:nvSpPr>
        <p:spPr/>
        <p:txBody>
          <a:bodyPr/>
          <a:lstStyle/>
          <a:p>
            <a:fld id="{C1FF6DA9-008F-8B48-92A6-B652298478BF}" type="slidenum">
              <a:rPr lang="en-US" smtClean="0"/>
              <a:t>25</a:t>
            </a:fld>
            <a:endParaRPr lang="en-US"/>
          </a:p>
        </p:txBody>
      </p:sp>
    </p:spTree>
    <p:extLst>
      <p:ext uri="{BB962C8B-B14F-4D97-AF65-F5344CB8AC3E}">
        <p14:creationId xmlns:p14="http://schemas.microsoft.com/office/powerpoint/2010/main" val="929435280"/>
      </p:ext>
    </p:extLst>
  </p:cSld>
  <p:clrMapOvr>
    <a:overrideClrMapping bg1="dk1" tx1="lt1" bg2="dk2" tx2="lt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77766" y="257540"/>
            <a:ext cx="4227546" cy="461665"/>
          </a:xfrm>
          <a:prstGeom prst="rect">
            <a:avLst/>
          </a:prstGeom>
          <a:noFill/>
        </p:spPr>
        <p:txBody>
          <a:bodyPr wrap="square">
            <a:spAutoFit/>
          </a:bodyPr>
          <a:lstStyle/>
          <a:p>
            <a:pPr>
              <a:defRPr sz="2200" b="1"/>
            </a:pPr>
            <a:r>
              <a:rPr sz="2400" u="sng" kern="0" dirty="0">
                <a:solidFill>
                  <a:schemeClr val="accent3">
                    <a:lumMod val="60000"/>
                    <a:lumOff val="40000"/>
                  </a:schemeClr>
                </a:solidFill>
                <a:latin typeface="Times New Roman" panose="02020603050405020304" pitchFamily="18" charset="0"/>
              </a:rPr>
              <a:t>Implementation Process</a:t>
            </a:r>
          </a:p>
        </p:txBody>
      </p:sp>
      <p:sp>
        <p:nvSpPr>
          <p:cNvPr id="3" name="Rounded Rectangle 2"/>
          <p:cNvSpPr/>
          <p:nvPr/>
        </p:nvSpPr>
        <p:spPr>
          <a:xfrm>
            <a:off x="1503804" y="1005840"/>
            <a:ext cx="7503735" cy="54864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dirty="0"/>
              <a:t>Board Approval</a:t>
            </a:r>
            <a:r>
              <a:rPr lang="en-US" dirty="0"/>
              <a:t> for Draft Scheme of Arrangement</a:t>
            </a:r>
            <a:endParaRPr dirty="0"/>
          </a:p>
        </p:txBody>
      </p:sp>
      <p:sp>
        <p:nvSpPr>
          <p:cNvPr id="4" name="Rounded Rectangle 3"/>
          <p:cNvSpPr/>
          <p:nvPr/>
        </p:nvSpPr>
        <p:spPr>
          <a:xfrm>
            <a:off x="1503804" y="1666086"/>
            <a:ext cx="7579151" cy="50633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dirty="0"/>
              <a:t>Regulatory / Stock Exchange </a:t>
            </a:r>
            <a:r>
              <a:rPr lang="en-US" dirty="0"/>
              <a:t>Approval for the proposed Scheme</a:t>
            </a:r>
            <a:endParaRPr dirty="0"/>
          </a:p>
        </p:txBody>
      </p:sp>
      <p:sp>
        <p:nvSpPr>
          <p:cNvPr id="5" name="Rounded Rectangle 4"/>
          <p:cNvSpPr/>
          <p:nvPr/>
        </p:nvSpPr>
        <p:spPr>
          <a:xfrm>
            <a:off x="1503804" y="2367914"/>
            <a:ext cx="7579151" cy="71890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dirty="0"/>
              <a:t>File Application for the dispensation of the meetings or for convening the meetings of the shareholders or creditors</a:t>
            </a:r>
            <a:endParaRPr dirty="0"/>
          </a:p>
        </p:txBody>
      </p:sp>
      <p:sp>
        <p:nvSpPr>
          <p:cNvPr id="6" name="Rounded Rectangle 5"/>
          <p:cNvSpPr/>
          <p:nvPr/>
        </p:nvSpPr>
        <p:spPr>
          <a:xfrm>
            <a:off x="1503804" y="3317951"/>
            <a:ext cx="7682845" cy="41148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dirty="0"/>
              <a:t>Convening meeting of shareholders, if NCLT directed in the Order</a:t>
            </a:r>
            <a:endParaRPr dirty="0"/>
          </a:p>
        </p:txBody>
      </p:sp>
      <p:sp>
        <p:nvSpPr>
          <p:cNvPr id="7" name="Rounded Rectangle 6"/>
          <p:cNvSpPr/>
          <p:nvPr/>
        </p:nvSpPr>
        <p:spPr>
          <a:xfrm>
            <a:off x="1503803" y="3903585"/>
            <a:ext cx="7682846" cy="52659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dirty="0"/>
              <a:t>File petition with the Hon’ble Tribunal for Sanction of the Scheme</a:t>
            </a:r>
            <a:endParaRPr dirty="0"/>
          </a:p>
        </p:txBody>
      </p:sp>
      <p:sp>
        <p:nvSpPr>
          <p:cNvPr id="8" name="Rounded Rectangle 7"/>
          <p:cNvSpPr/>
          <p:nvPr/>
        </p:nvSpPr>
        <p:spPr>
          <a:xfrm>
            <a:off x="1503803" y="5307325"/>
            <a:ext cx="7682846" cy="4387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dirty="0"/>
              <a:t>Listing &amp; Effectiveness</a:t>
            </a:r>
          </a:p>
        </p:txBody>
      </p:sp>
      <p:sp>
        <p:nvSpPr>
          <p:cNvPr id="11" name="Rounded Rectangle 7">
            <a:extLst>
              <a:ext uri="{FF2B5EF4-FFF2-40B4-BE49-F238E27FC236}">
                <a16:creationId xmlns:a16="http://schemas.microsoft.com/office/drawing/2014/main" id="{69D77923-4393-51AE-8415-708F13FC9944}"/>
              </a:ext>
            </a:extLst>
          </p:cNvPr>
          <p:cNvSpPr/>
          <p:nvPr/>
        </p:nvSpPr>
        <p:spPr>
          <a:xfrm>
            <a:off x="1503803" y="4644241"/>
            <a:ext cx="7682846" cy="52659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dirty="0"/>
              <a:t>Approval of the NCLT and filing the Same with the ROC in forms INC-28</a:t>
            </a:r>
            <a:endParaRPr dirty="0"/>
          </a:p>
        </p:txBody>
      </p:sp>
      <p:sp>
        <p:nvSpPr>
          <p:cNvPr id="9" name="Speech Bubble: Oval 8">
            <a:extLst>
              <a:ext uri="{FF2B5EF4-FFF2-40B4-BE49-F238E27FC236}">
                <a16:creationId xmlns:a16="http://schemas.microsoft.com/office/drawing/2014/main" id="{63577771-B2A4-0CA5-A987-66E0F55B6EDD}"/>
              </a:ext>
            </a:extLst>
          </p:cNvPr>
          <p:cNvSpPr/>
          <p:nvPr/>
        </p:nvSpPr>
        <p:spPr>
          <a:xfrm>
            <a:off x="669302" y="252978"/>
            <a:ext cx="699433" cy="501517"/>
          </a:xfrm>
          <a:prstGeom prst="wedgeEllipseCallout">
            <a:avLst/>
          </a:prstGeom>
          <a:solidFill>
            <a:srgbClr val="92D05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800" dirty="0">
                <a:solidFill>
                  <a:schemeClr val="accent1">
                    <a:lumMod val="50000"/>
                  </a:schemeClr>
                </a:solidFill>
              </a:rPr>
              <a:t>9.</a:t>
            </a:r>
          </a:p>
        </p:txBody>
      </p:sp>
      <p:sp>
        <p:nvSpPr>
          <p:cNvPr id="10" name="Arrow: Right 9">
            <a:extLst>
              <a:ext uri="{FF2B5EF4-FFF2-40B4-BE49-F238E27FC236}">
                <a16:creationId xmlns:a16="http://schemas.microsoft.com/office/drawing/2014/main" id="{FF542730-A02B-5DAC-7D28-C1D6288B57E2}"/>
              </a:ext>
            </a:extLst>
          </p:cNvPr>
          <p:cNvSpPr/>
          <p:nvPr/>
        </p:nvSpPr>
        <p:spPr>
          <a:xfrm>
            <a:off x="742949" y="1164309"/>
            <a:ext cx="625785" cy="39017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65834A9A-7FE1-D115-FD11-912335E41F0B}"/>
              </a:ext>
            </a:extLst>
          </p:cNvPr>
          <p:cNvSpPr/>
          <p:nvPr/>
        </p:nvSpPr>
        <p:spPr>
          <a:xfrm>
            <a:off x="742950" y="1727006"/>
            <a:ext cx="625785" cy="39017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03A19074-B229-4915-1F6A-CAC5FE98298A}"/>
              </a:ext>
            </a:extLst>
          </p:cNvPr>
          <p:cNvSpPr/>
          <p:nvPr/>
        </p:nvSpPr>
        <p:spPr>
          <a:xfrm>
            <a:off x="742949" y="2586046"/>
            <a:ext cx="625785" cy="39017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Right 13">
            <a:extLst>
              <a:ext uri="{FF2B5EF4-FFF2-40B4-BE49-F238E27FC236}">
                <a16:creationId xmlns:a16="http://schemas.microsoft.com/office/drawing/2014/main" id="{D4A3A380-D039-952F-0371-C57A2693F634}"/>
              </a:ext>
            </a:extLst>
          </p:cNvPr>
          <p:cNvSpPr/>
          <p:nvPr/>
        </p:nvSpPr>
        <p:spPr>
          <a:xfrm>
            <a:off x="742948" y="3429000"/>
            <a:ext cx="625785" cy="39017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Right 14">
            <a:extLst>
              <a:ext uri="{FF2B5EF4-FFF2-40B4-BE49-F238E27FC236}">
                <a16:creationId xmlns:a16="http://schemas.microsoft.com/office/drawing/2014/main" id="{539A68B9-282A-FDB6-D7D8-F9FCABEF876B}"/>
              </a:ext>
            </a:extLst>
          </p:cNvPr>
          <p:cNvSpPr/>
          <p:nvPr/>
        </p:nvSpPr>
        <p:spPr>
          <a:xfrm>
            <a:off x="742947" y="4092954"/>
            <a:ext cx="625785" cy="39017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Right 15">
            <a:extLst>
              <a:ext uri="{FF2B5EF4-FFF2-40B4-BE49-F238E27FC236}">
                <a16:creationId xmlns:a16="http://schemas.microsoft.com/office/drawing/2014/main" id="{7E16DB77-7D31-7B2C-3D7E-2735FD0E7740}"/>
              </a:ext>
            </a:extLst>
          </p:cNvPr>
          <p:cNvSpPr/>
          <p:nvPr/>
        </p:nvSpPr>
        <p:spPr>
          <a:xfrm>
            <a:off x="742946" y="4755487"/>
            <a:ext cx="625785" cy="39017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31FFCB9E-B0F1-DF3A-ECED-307386DBF40F}"/>
              </a:ext>
            </a:extLst>
          </p:cNvPr>
          <p:cNvSpPr/>
          <p:nvPr/>
        </p:nvSpPr>
        <p:spPr>
          <a:xfrm>
            <a:off x="742950" y="5418020"/>
            <a:ext cx="625785" cy="39017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a:extLst>
              <a:ext uri="{FF2B5EF4-FFF2-40B4-BE49-F238E27FC236}">
                <a16:creationId xmlns:a16="http://schemas.microsoft.com/office/drawing/2014/main" id="{23E9C781-0B6B-B8FD-E584-15E6E2F654FC}"/>
              </a:ext>
            </a:extLst>
          </p:cNvPr>
          <p:cNvSpPr>
            <a:spLocks noGrp="1"/>
          </p:cNvSpPr>
          <p:nvPr>
            <p:ph type="sldNum" sz="quarter" idx="12"/>
          </p:nvPr>
        </p:nvSpPr>
        <p:spPr/>
        <p:txBody>
          <a:bodyPr/>
          <a:lstStyle/>
          <a:p>
            <a:fld id="{C1FF6DA9-008F-8B48-92A6-B652298478BF}" type="slidenum">
              <a:rPr lang="en-US" smtClean="0"/>
              <a:t>26</a:t>
            </a:fld>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18E2D7-DD4C-A711-2734-CF355ECAA5E6}"/>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E70E3CC0-A99B-80A3-61FF-9489F60A65D4}"/>
              </a:ext>
            </a:extLst>
          </p:cNvPr>
          <p:cNvSpPr txBox="1"/>
          <p:nvPr/>
        </p:nvSpPr>
        <p:spPr>
          <a:xfrm>
            <a:off x="1322109" y="569478"/>
            <a:ext cx="9122789" cy="2400657"/>
          </a:xfrm>
          <a:prstGeom prst="rect">
            <a:avLst/>
          </a:prstGeom>
          <a:noFill/>
        </p:spPr>
        <p:txBody>
          <a:bodyPr wrap="square">
            <a:spAutoFit/>
          </a:bodyPr>
          <a:lstStyle/>
          <a:p>
            <a:r>
              <a:rPr lang="en-US" sz="2400" u="sng" kern="0" dirty="0">
                <a:solidFill>
                  <a:schemeClr val="accent3">
                    <a:lumMod val="60000"/>
                    <a:lumOff val="40000"/>
                  </a:schemeClr>
                </a:solidFill>
                <a:latin typeface="Times New Roman" panose="02020603050405020304" pitchFamily="18" charset="0"/>
                <a:ea typeface="Times New Roman" panose="02020603050405020304" pitchFamily="18" charset="0"/>
              </a:rPr>
              <a:t>Compliance status of the public shareholding norms</a:t>
            </a:r>
            <a:endParaRPr lang="en-US" sz="2400" u="sng" kern="0" dirty="0">
              <a:solidFill>
                <a:schemeClr val="accent3">
                  <a:lumMod val="60000"/>
                  <a:lumOff val="40000"/>
                </a:schemeClr>
              </a:solidFill>
              <a:effectLst/>
              <a:latin typeface="Times New Roman" panose="02020603050405020304" pitchFamily="18" charset="0"/>
              <a:ea typeface="Times New Roman" panose="02020603050405020304" pitchFamily="18" charset="0"/>
            </a:endParaRPr>
          </a:p>
          <a:p>
            <a:endParaRPr lang="en-US" kern="0" dirty="0">
              <a:latin typeface="Times New Roman" panose="02020603050405020304" pitchFamily="18" charset="0"/>
              <a:ea typeface="Times New Roman" panose="02020603050405020304" pitchFamily="18" charset="0"/>
            </a:endParaRPr>
          </a:p>
          <a:p>
            <a:endParaRPr lang="en-US" sz="1800" kern="0" dirty="0">
              <a:effectLst/>
              <a:latin typeface="Times New Roman" panose="02020603050405020304" pitchFamily="18" charset="0"/>
              <a:ea typeface="Times New Roman" panose="02020603050405020304" pitchFamily="18" charset="0"/>
            </a:endParaRPr>
          </a:p>
          <a:p>
            <a:endParaRPr lang="en-US" kern="0" dirty="0">
              <a:latin typeface="Times New Roman" panose="02020603050405020304" pitchFamily="18" charset="0"/>
              <a:ea typeface="Times New Roman" panose="02020603050405020304" pitchFamily="18" charset="0"/>
            </a:endParaRPr>
          </a:p>
          <a:p>
            <a:endParaRPr lang="en-US" sz="1800" kern="0" dirty="0">
              <a:effectLst/>
              <a:latin typeface="Times New Roman" panose="02020603050405020304" pitchFamily="18" charset="0"/>
              <a:ea typeface="Times New Roman" panose="02020603050405020304" pitchFamily="18" charset="0"/>
            </a:endParaRPr>
          </a:p>
          <a:p>
            <a:endParaRPr lang="en-US" kern="0" dirty="0">
              <a:latin typeface="Times New Roman" panose="02020603050405020304" pitchFamily="18" charset="0"/>
              <a:ea typeface="Times New Roman" panose="02020603050405020304" pitchFamily="18" charset="0"/>
            </a:endParaRPr>
          </a:p>
          <a:p>
            <a:endParaRPr lang="en-US" sz="1800" kern="0" dirty="0">
              <a:effectLst/>
              <a:latin typeface="Times New Roman" panose="02020603050405020304" pitchFamily="18" charset="0"/>
              <a:ea typeface="Times New Roman" panose="02020603050405020304" pitchFamily="18" charset="0"/>
            </a:endParaRPr>
          </a:p>
          <a:p>
            <a:r>
              <a:rPr lang="en-US" sz="1800" kern="0" dirty="0">
                <a:effectLst/>
                <a:latin typeface="Times New Roman" panose="02020603050405020304" pitchFamily="18" charset="0"/>
                <a:ea typeface="Times New Roman" panose="02020603050405020304" pitchFamily="18" charset="0"/>
              </a:rPr>
              <a:t> </a:t>
            </a:r>
            <a:endParaRPr lang="en-US" dirty="0"/>
          </a:p>
        </p:txBody>
      </p:sp>
      <p:graphicFrame>
        <p:nvGraphicFramePr>
          <p:cNvPr id="19" name="Table 18">
            <a:extLst>
              <a:ext uri="{FF2B5EF4-FFF2-40B4-BE49-F238E27FC236}">
                <a16:creationId xmlns:a16="http://schemas.microsoft.com/office/drawing/2014/main" id="{82BAEE7C-B20F-50B3-FA19-BC36891770BC}"/>
              </a:ext>
            </a:extLst>
          </p:cNvPr>
          <p:cNvGraphicFramePr>
            <a:graphicFrameLocks noGrp="1"/>
          </p:cNvGraphicFramePr>
          <p:nvPr>
            <p:extLst>
              <p:ext uri="{D42A27DB-BD31-4B8C-83A1-F6EECF244321}">
                <p14:modId xmlns:p14="http://schemas.microsoft.com/office/powerpoint/2010/main" val="2906370644"/>
              </p:ext>
            </p:extLst>
          </p:nvPr>
        </p:nvGraphicFramePr>
        <p:xfrm>
          <a:off x="1517714" y="1446329"/>
          <a:ext cx="7830471" cy="2009972"/>
        </p:xfrm>
        <a:graphic>
          <a:graphicData uri="http://schemas.openxmlformats.org/drawingml/2006/table">
            <a:tbl>
              <a:tblPr firstRow="1" firstCol="1" bandRow="1">
                <a:tableStyleId>{5C22544A-7EE6-4342-B048-85BDC9FD1C3A}</a:tableStyleId>
              </a:tblPr>
              <a:tblGrid>
                <a:gridCol w="2548028">
                  <a:extLst>
                    <a:ext uri="{9D8B030D-6E8A-4147-A177-3AD203B41FA5}">
                      <a16:colId xmlns:a16="http://schemas.microsoft.com/office/drawing/2014/main" val="2659669094"/>
                    </a:ext>
                  </a:extLst>
                </a:gridCol>
                <a:gridCol w="2293932">
                  <a:extLst>
                    <a:ext uri="{9D8B030D-6E8A-4147-A177-3AD203B41FA5}">
                      <a16:colId xmlns:a16="http://schemas.microsoft.com/office/drawing/2014/main" val="1772063730"/>
                    </a:ext>
                  </a:extLst>
                </a:gridCol>
                <a:gridCol w="2988511">
                  <a:extLst>
                    <a:ext uri="{9D8B030D-6E8A-4147-A177-3AD203B41FA5}">
                      <a16:colId xmlns:a16="http://schemas.microsoft.com/office/drawing/2014/main" val="656145479"/>
                    </a:ext>
                  </a:extLst>
                </a:gridCol>
              </a:tblGrid>
              <a:tr h="367742">
                <a:tc>
                  <a:txBody>
                    <a:bodyPr/>
                    <a:lstStyle/>
                    <a:p>
                      <a:pPr algn="ctr">
                        <a:lnSpc>
                          <a:spcPct val="115000"/>
                        </a:lnSpc>
                        <a:spcAft>
                          <a:spcPts val="800"/>
                        </a:spcAft>
                        <a:buNone/>
                      </a:pPr>
                      <a:r>
                        <a:rPr lang="en-US" sz="1400" kern="100" dirty="0">
                          <a:effectLst/>
                        </a:rPr>
                        <a:t>Category</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No. of shares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25045455"/>
                  </a:ext>
                </a:extLst>
              </a:tr>
              <a:tr h="427777">
                <a:tc>
                  <a:txBody>
                    <a:bodyPr/>
                    <a:lstStyle/>
                    <a:p>
                      <a:pPr>
                        <a:lnSpc>
                          <a:spcPct val="115000"/>
                        </a:lnSpc>
                        <a:spcAft>
                          <a:spcPts val="800"/>
                        </a:spcAft>
                        <a:buNone/>
                      </a:pPr>
                      <a:r>
                        <a:rPr lang="en-US" sz="1400" kern="100" dirty="0">
                          <a:effectLst/>
                        </a:rPr>
                        <a:t>Promoter</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3,77,67,554</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a:effectLst/>
                        </a:rPr>
                        <a:t>55.21</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54268523"/>
                  </a:ext>
                </a:extLst>
              </a:tr>
              <a:tr h="545638">
                <a:tc>
                  <a:txBody>
                    <a:bodyPr/>
                    <a:lstStyle/>
                    <a:p>
                      <a:pPr>
                        <a:lnSpc>
                          <a:spcPct val="115000"/>
                        </a:lnSpc>
                        <a:spcAft>
                          <a:spcPts val="800"/>
                        </a:spcAft>
                        <a:buNone/>
                      </a:pPr>
                      <a:r>
                        <a:rPr lang="en-US" sz="1400" kern="100" dirty="0">
                          <a:effectLst/>
                        </a:rPr>
                        <a:t>Public (including QIB)</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3,06,43,763</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44.79</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88057386"/>
                  </a:ext>
                </a:extLst>
              </a:tr>
              <a:tr h="668815">
                <a:tc>
                  <a:txBody>
                    <a:bodyPr/>
                    <a:lstStyle/>
                    <a:p>
                      <a:pPr>
                        <a:lnSpc>
                          <a:spcPct val="115000"/>
                        </a:lnSpc>
                        <a:spcAft>
                          <a:spcPts val="800"/>
                        </a:spcAft>
                        <a:buNone/>
                      </a:pPr>
                      <a:r>
                        <a:rPr lang="en-US" sz="1400" kern="100" dirty="0">
                          <a:effectLst/>
                        </a:rPr>
                        <a:t>Total</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6,84,11,317</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100.00</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94452288"/>
                  </a:ext>
                </a:extLst>
              </a:tr>
            </a:tbl>
          </a:graphicData>
        </a:graphic>
      </p:graphicFrame>
      <p:sp>
        <p:nvSpPr>
          <p:cNvPr id="21" name="TextBox 20">
            <a:extLst>
              <a:ext uri="{FF2B5EF4-FFF2-40B4-BE49-F238E27FC236}">
                <a16:creationId xmlns:a16="http://schemas.microsoft.com/office/drawing/2014/main" id="{C2D52567-952C-767E-1E33-A6A4B9ECB70F}"/>
              </a:ext>
            </a:extLst>
          </p:cNvPr>
          <p:cNvSpPr txBox="1"/>
          <p:nvPr/>
        </p:nvSpPr>
        <p:spPr>
          <a:xfrm>
            <a:off x="1407522" y="977154"/>
            <a:ext cx="6094428" cy="390684"/>
          </a:xfrm>
          <a:prstGeom prst="rect">
            <a:avLst/>
          </a:prstGeom>
          <a:noFill/>
        </p:spPr>
        <p:txBody>
          <a:bodyPr wrap="square">
            <a:spAutoFit/>
          </a:bodyPr>
          <a:lstStyle/>
          <a:p>
            <a:pPr>
              <a:lnSpc>
                <a:spcPct val="115000"/>
              </a:lnSpc>
              <a:spcAft>
                <a:spcPts val="80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Pre-Scheme Shareholding Pattern of Equity Shareholders:</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Speech Bubble: Oval 2">
            <a:extLst>
              <a:ext uri="{FF2B5EF4-FFF2-40B4-BE49-F238E27FC236}">
                <a16:creationId xmlns:a16="http://schemas.microsoft.com/office/drawing/2014/main" id="{83750A08-E1E0-F31C-9B01-44CEE6B874F6}"/>
              </a:ext>
            </a:extLst>
          </p:cNvPr>
          <p:cNvSpPr/>
          <p:nvPr/>
        </p:nvSpPr>
        <p:spPr>
          <a:xfrm>
            <a:off x="269472" y="577045"/>
            <a:ext cx="1036785" cy="400109"/>
          </a:xfrm>
          <a:prstGeom prst="wedgeEllipseCallout">
            <a:avLst/>
          </a:prstGeom>
          <a:solidFill>
            <a:srgbClr val="92D05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800" dirty="0">
                <a:solidFill>
                  <a:schemeClr val="accent1">
                    <a:lumMod val="50000"/>
                  </a:schemeClr>
                </a:solidFill>
              </a:rPr>
              <a:t>10.</a:t>
            </a:r>
          </a:p>
        </p:txBody>
      </p:sp>
      <p:sp>
        <p:nvSpPr>
          <p:cNvPr id="8" name="TextBox 7">
            <a:extLst>
              <a:ext uri="{FF2B5EF4-FFF2-40B4-BE49-F238E27FC236}">
                <a16:creationId xmlns:a16="http://schemas.microsoft.com/office/drawing/2014/main" id="{05085D75-B6F2-4AE4-A597-28C0351E3C10}"/>
              </a:ext>
            </a:extLst>
          </p:cNvPr>
          <p:cNvSpPr txBox="1"/>
          <p:nvPr/>
        </p:nvSpPr>
        <p:spPr>
          <a:xfrm>
            <a:off x="1396295" y="3681735"/>
            <a:ext cx="6094520" cy="390684"/>
          </a:xfrm>
          <a:prstGeom prst="rect">
            <a:avLst/>
          </a:prstGeom>
          <a:noFill/>
        </p:spPr>
        <p:txBody>
          <a:bodyPr wrap="square">
            <a:spAutoFit/>
          </a:bodyPr>
          <a:lstStyle/>
          <a:p>
            <a:pPr>
              <a:lnSpc>
                <a:spcPct val="115000"/>
              </a:lnSpc>
              <a:spcAft>
                <a:spcPts val="80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Post-Scheme Shareholding Pattern of Equity Shareholders:</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9" name="Table 8">
            <a:extLst>
              <a:ext uri="{FF2B5EF4-FFF2-40B4-BE49-F238E27FC236}">
                <a16:creationId xmlns:a16="http://schemas.microsoft.com/office/drawing/2014/main" id="{A161F4CA-8C54-4EEC-859B-C8367B155B7E}"/>
              </a:ext>
            </a:extLst>
          </p:cNvPr>
          <p:cNvGraphicFramePr>
            <a:graphicFrameLocks noGrp="1"/>
          </p:cNvGraphicFramePr>
          <p:nvPr>
            <p:extLst>
              <p:ext uri="{D42A27DB-BD31-4B8C-83A1-F6EECF244321}">
                <p14:modId xmlns:p14="http://schemas.microsoft.com/office/powerpoint/2010/main" val="3529766212"/>
              </p:ext>
            </p:extLst>
          </p:nvPr>
        </p:nvGraphicFramePr>
        <p:xfrm>
          <a:off x="1698398" y="4263257"/>
          <a:ext cx="7830471" cy="1976076"/>
        </p:xfrm>
        <a:graphic>
          <a:graphicData uri="http://schemas.openxmlformats.org/drawingml/2006/table">
            <a:tbl>
              <a:tblPr firstRow="1" firstCol="1" bandRow="1">
                <a:tableStyleId>{5C22544A-7EE6-4342-B048-85BDC9FD1C3A}</a:tableStyleId>
              </a:tblPr>
              <a:tblGrid>
                <a:gridCol w="2095218">
                  <a:extLst>
                    <a:ext uri="{9D8B030D-6E8A-4147-A177-3AD203B41FA5}">
                      <a16:colId xmlns:a16="http://schemas.microsoft.com/office/drawing/2014/main" val="1418482884"/>
                    </a:ext>
                  </a:extLst>
                </a:gridCol>
                <a:gridCol w="2979393">
                  <a:extLst>
                    <a:ext uri="{9D8B030D-6E8A-4147-A177-3AD203B41FA5}">
                      <a16:colId xmlns:a16="http://schemas.microsoft.com/office/drawing/2014/main" val="173260546"/>
                    </a:ext>
                  </a:extLst>
                </a:gridCol>
                <a:gridCol w="2755860">
                  <a:extLst>
                    <a:ext uri="{9D8B030D-6E8A-4147-A177-3AD203B41FA5}">
                      <a16:colId xmlns:a16="http://schemas.microsoft.com/office/drawing/2014/main" val="426563726"/>
                    </a:ext>
                  </a:extLst>
                </a:gridCol>
              </a:tblGrid>
              <a:tr h="571756">
                <a:tc>
                  <a:txBody>
                    <a:bodyPr/>
                    <a:lstStyle/>
                    <a:p>
                      <a:pPr algn="ctr">
                        <a:lnSpc>
                          <a:spcPct val="115000"/>
                        </a:lnSpc>
                        <a:spcAft>
                          <a:spcPts val="800"/>
                        </a:spcAft>
                        <a:buNone/>
                      </a:pPr>
                      <a:r>
                        <a:rPr lang="en-US" sz="1400" kern="100" dirty="0">
                          <a:effectLst/>
                        </a:rPr>
                        <a:t>Category</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No. of shares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89422600"/>
                  </a:ext>
                </a:extLst>
              </a:tr>
              <a:tr h="502587">
                <a:tc>
                  <a:txBody>
                    <a:bodyPr/>
                    <a:lstStyle/>
                    <a:p>
                      <a:pPr>
                        <a:lnSpc>
                          <a:spcPct val="115000"/>
                        </a:lnSpc>
                        <a:spcAft>
                          <a:spcPts val="800"/>
                        </a:spcAft>
                        <a:buNone/>
                      </a:pPr>
                      <a:r>
                        <a:rPr lang="en-US" sz="1400" kern="100" dirty="0">
                          <a:effectLst/>
                        </a:rPr>
                        <a:t>Promoter</a:t>
                      </a:r>
                    </a:p>
                  </a:txBody>
                  <a:tcPr marL="68580" marR="68580" marT="0" marB="0"/>
                </a:tc>
                <a:tc>
                  <a:txBody>
                    <a:bodyPr/>
                    <a:lstStyle/>
                    <a:p>
                      <a:pPr algn="r">
                        <a:lnSpc>
                          <a:spcPct val="115000"/>
                        </a:lnSpc>
                        <a:spcAft>
                          <a:spcPts val="800"/>
                        </a:spcAft>
                        <a:buNone/>
                      </a:pPr>
                      <a:r>
                        <a:rPr lang="en-US" sz="1400" kern="100" dirty="0">
                          <a:effectLst/>
                        </a:rPr>
                        <a:t>1,13,30,266</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55.21</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42726896"/>
                  </a:ext>
                </a:extLst>
              </a:tr>
              <a:tr h="468114">
                <a:tc>
                  <a:txBody>
                    <a:bodyPr/>
                    <a:lstStyle/>
                    <a:p>
                      <a:pPr>
                        <a:lnSpc>
                          <a:spcPct val="115000"/>
                        </a:lnSpc>
                        <a:spcAft>
                          <a:spcPts val="800"/>
                        </a:spcAft>
                        <a:buNone/>
                      </a:pPr>
                      <a:r>
                        <a:rPr lang="en-US" sz="1400" kern="100" dirty="0">
                          <a:effectLst/>
                        </a:rPr>
                        <a:t>Public (including QIB)</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91,93,129</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44.79</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41385655"/>
                  </a:ext>
                </a:extLst>
              </a:tr>
              <a:tr h="433619">
                <a:tc>
                  <a:txBody>
                    <a:bodyPr/>
                    <a:lstStyle/>
                    <a:p>
                      <a:pPr>
                        <a:lnSpc>
                          <a:spcPct val="115000"/>
                        </a:lnSpc>
                        <a:spcAft>
                          <a:spcPts val="800"/>
                        </a:spcAft>
                        <a:buNone/>
                      </a:pPr>
                      <a:r>
                        <a:rPr lang="en-US" sz="1400" kern="100" dirty="0">
                          <a:effectLst/>
                        </a:rPr>
                        <a:t>Total</a:t>
                      </a:r>
                    </a:p>
                  </a:txBody>
                  <a:tcPr marL="68580" marR="68580" marT="0" marB="0"/>
                </a:tc>
                <a:tc>
                  <a:txBody>
                    <a:bodyPr/>
                    <a:lstStyle/>
                    <a:p>
                      <a:pPr algn="r">
                        <a:lnSpc>
                          <a:spcPct val="115000"/>
                        </a:lnSpc>
                        <a:spcAft>
                          <a:spcPts val="800"/>
                        </a:spcAft>
                        <a:buNone/>
                      </a:pPr>
                      <a:r>
                        <a:rPr lang="en-US" sz="1400" b="1" kern="100" dirty="0">
                          <a:effectLst/>
                        </a:rPr>
                        <a:t>2,05,23,395</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100</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78827032"/>
                  </a:ext>
                </a:extLst>
              </a:tr>
            </a:tbl>
          </a:graphicData>
        </a:graphic>
      </p:graphicFrame>
      <p:sp>
        <p:nvSpPr>
          <p:cNvPr id="10" name="TextBox 9">
            <a:extLst>
              <a:ext uri="{FF2B5EF4-FFF2-40B4-BE49-F238E27FC236}">
                <a16:creationId xmlns:a16="http://schemas.microsoft.com/office/drawing/2014/main" id="{9EB60BC8-9149-446A-9DBF-2DA799D4BF74}"/>
              </a:ext>
            </a:extLst>
          </p:cNvPr>
          <p:cNvSpPr txBox="1"/>
          <p:nvPr/>
        </p:nvSpPr>
        <p:spPr>
          <a:xfrm>
            <a:off x="1548694" y="6272531"/>
            <a:ext cx="9728905" cy="390684"/>
          </a:xfrm>
          <a:prstGeom prst="rect">
            <a:avLst/>
          </a:prstGeom>
          <a:noFill/>
        </p:spPr>
        <p:txBody>
          <a:bodyPr wrap="square">
            <a:spAutoFit/>
          </a:bodyPr>
          <a:lstStyle/>
          <a:p>
            <a:pPr>
              <a:lnSpc>
                <a:spcPct val="115000"/>
              </a:lnSpc>
              <a:spcAft>
                <a:spcPts val="800"/>
              </a:spcAft>
            </a:pPr>
            <a:r>
              <a:rPr lang="en-US" sz="1800" i="1" kern="100" dirty="0">
                <a:effectLst/>
                <a:latin typeface="Times New Roman" panose="02020603050405020304" pitchFamily="18" charset="0"/>
                <a:ea typeface="Calibri" panose="020F0502020204030204" pitchFamily="34" charset="0"/>
                <a:cs typeface="Times New Roman" panose="02020603050405020304" pitchFamily="18" charset="0"/>
              </a:rPr>
              <a:t>In view of the above, the public shareholding including QIBs shall be </a:t>
            </a:r>
            <a:r>
              <a:rPr lang="en-US" i="1" kern="100" dirty="0">
                <a:latin typeface="Times New Roman" panose="02020603050405020304" pitchFamily="18" charset="0"/>
                <a:ea typeface="Calibri" panose="020F0502020204030204" pitchFamily="34" charset="0"/>
                <a:cs typeface="Times New Roman" panose="02020603050405020304" pitchFamily="18" charset="0"/>
              </a:rPr>
              <a:t>m</a:t>
            </a:r>
            <a:r>
              <a:rPr lang="en-US" sz="1800" i="1" kern="100" dirty="0">
                <a:effectLst/>
                <a:latin typeface="Times New Roman" panose="02020603050405020304" pitchFamily="18" charset="0"/>
                <a:ea typeface="Calibri" panose="020F0502020204030204" pitchFamily="34" charset="0"/>
                <a:cs typeface="Times New Roman" panose="02020603050405020304" pitchFamily="18" charset="0"/>
              </a:rPr>
              <a:t>ore than 25% post Scheme. </a:t>
            </a:r>
            <a:endParaRPr lang="en-US" sz="2000" i="1"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9E8A6B30-D217-E75B-2BD3-182D125CE67F}"/>
              </a:ext>
            </a:extLst>
          </p:cNvPr>
          <p:cNvSpPr>
            <a:spLocks noGrp="1"/>
          </p:cNvSpPr>
          <p:nvPr>
            <p:ph type="sldNum" sz="quarter" idx="12"/>
          </p:nvPr>
        </p:nvSpPr>
        <p:spPr/>
        <p:txBody>
          <a:bodyPr/>
          <a:lstStyle/>
          <a:p>
            <a:fld id="{C1FF6DA9-008F-8B48-92A6-B652298478BF}" type="slidenum">
              <a:rPr lang="en-US" smtClean="0"/>
              <a:t>27</a:t>
            </a:fld>
            <a:endParaRPr lang="en-US"/>
          </a:p>
        </p:txBody>
      </p:sp>
    </p:spTree>
    <p:extLst>
      <p:ext uri="{BB962C8B-B14F-4D97-AF65-F5344CB8AC3E}">
        <p14:creationId xmlns:p14="http://schemas.microsoft.com/office/powerpoint/2010/main" val="860508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A00DC-7CFC-D817-B56E-7CE90D020F09}"/>
            </a:ext>
          </a:extLst>
        </p:cNvPr>
        <p:cNvGrpSpPr/>
        <p:nvPr/>
      </p:nvGrpSpPr>
      <p:grpSpPr>
        <a:xfrm>
          <a:off x="0" y="0"/>
          <a:ext cx="0" cy="0"/>
          <a:chOff x="0" y="0"/>
          <a:chExt cx="0" cy="0"/>
        </a:xfrm>
      </p:grpSpPr>
      <p:sp>
        <p:nvSpPr>
          <p:cNvPr id="2" name="Arrow: Right 1">
            <a:extLst>
              <a:ext uri="{FF2B5EF4-FFF2-40B4-BE49-F238E27FC236}">
                <a16:creationId xmlns:a16="http://schemas.microsoft.com/office/drawing/2014/main" id="{62C864E7-391B-9B09-F6B5-F5A622D7842B}"/>
              </a:ext>
            </a:extLst>
          </p:cNvPr>
          <p:cNvSpPr/>
          <p:nvPr/>
        </p:nvSpPr>
        <p:spPr>
          <a:xfrm>
            <a:off x="343702" y="697399"/>
            <a:ext cx="978408" cy="308716"/>
          </a:xfrm>
          <a:prstGeom prst="rightArrow">
            <a:avLst>
              <a:gd name="adj1" fmla="val 56107"/>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608B7BC-0043-469E-96E7-A16B6E4396C2}"/>
              </a:ext>
            </a:extLst>
          </p:cNvPr>
          <p:cNvSpPr txBox="1"/>
          <p:nvPr/>
        </p:nvSpPr>
        <p:spPr>
          <a:xfrm>
            <a:off x="1322109" y="528591"/>
            <a:ext cx="8926791" cy="707886"/>
          </a:xfrm>
          <a:prstGeom prst="rect">
            <a:avLst/>
          </a:prstGeom>
          <a:noFill/>
        </p:spPr>
        <p:txBody>
          <a:bodyPr wrap="square">
            <a:spAutoFit/>
          </a:bodyPr>
          <a:lstStyle/>
          <a:p>
            <a:r>
              <a:rPr lang="en-US" sz="2000" u="sng" dirty="0">
                <a:solidFill>
                  <a:schemeClr val="accent3">
                    <a:lumMod val="60000"/>
                    <a:lumOff val="40000"/>
                  </a:schemeClr>
                </a:solidFill>
              </a:rPr>
              <a:t>Pre and post scheme Shareholding pattern of Magnum </a:t>
            </a:r>
            <a:r>
              <a:rPr lang="en-US" sz="2000" u="sng" dirty="0" err="1">
                <a:solidFill>
                  <a:schemeClr val="accent3">
                    <a:lumMod val="60000"/>
                    <a:lumOff val="40000"/>
                  </a:schemeClr>
                </a:solidFill>
              </a:rPr>
              <a:t>Paperz</a:t>
            </a:r>
            <a:r>
              <a:rPr lang="en-US" sz="2000" u="sng" dirty="0">
                <a:solidFill>
                  <a:schemeClr val="accent3">
                    <a:lumMod val="60000"/>
                    <a:lumOff val="40000"/>
                  </a:schemeClr>
                </a:solidFill>
              </a:rPr>
              <a:t> Limited (Unlisted Resulting Company)</a:t>
            </a:r>
            <a:endParaRPr lang="en-US" sz="2000" u="sng" kern="0" dirty="0">
              <a:solidFill>
                <a:schemeClr val="accent3">
                  <a:lumMod val="60000"/>
                  <a:lumOff val="40000"/>
                </a:schemeClr>
              </a:solidFill>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41334436-CD3A-73EF-B172-7DA4807FDAEF}"/>
              </a:ext>
            </a:extLst>
          </p:cNvPr>
          <p:cNvSpPr txBox="1"/>
          <p:nvPr/>
        </p:nvSpPr>
        <p:spPr>
          <a:xfrm>
            <a:off x="1322110" y="1174922"/>
            <a:ext cx="6094428" cy="390684"/>
          </a:xfrm>
          <a:prstGeom prst="rect">
            <a:avLst/>
          </a:prstGeom>
          <a:noFill/>
        </p:spPr>
        <p:txBody>
          <a:bodyPr wrap="square">
            <a:spAutoFit/>
          </a:bodyPr>
          <a:lstStyle/>
          <a:p>
            <a:pPr marL="285750" indent="-285750">
              <a:lnSpc>
                <a:spcPct val="115000"/>
              </a:lnSpc>
              <a:spcAft>
                <a:spcPts val="800"/>
              </a:spcAft>
              <a:buFont typeface="Arial" panose="020B0604020202020204" pitchFamily="34" charset="0"/>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Pre-Scheme shareholding pattern of Equity Shareholder:</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7" name="Table 6">
            <a:extLst>
              <a:ext uri="{FF2B5EF4-FFF2-40B4-BE49-F238E27FC236}">
                <a16:creationId xmlns:a16="http://schemas.microsoft.com/office/drawing/2014/main" id="{C554F465-FE70-8A74-5F5D-7C20F07B27E7}"/>
              </a:ext>
            </a:extLst>
          </p:cNvPr>
          <p:cNvGraphicFramePr>
            <a:graphicFrameLocks noGrp="1"/>
          </p:cNvGraphicFramePr>
          <p:nvPr>
            <p:extLst>
              <p:ext uri="{D42A27DB-BD31-4B8C-83A1-F6EECF244321}">
                <p14:modId xmlns:p14="http://schemas.microsoft.com/office/powerpoint/2010/main" val="2508337686"/>
              </p:ext>
            </p:extLst>
          </p:nvPr>
        </p:nvGraphicFramePr>
        <p:xfrm>
          <a:off x="1423446" y="1565606"/>
          <a:ext cx="8093416" cy="1837327"/>
        </p:xfrm>
        <a:graphic>
          <a:graphicData uri="http://schemas.openxmlformats.org/drawingml/2006/table">
            <a:tbl>
              <a:tblPr firstRow="1" firstCol="1" bandRow="1">
                <a:tableStyleId>{5C22544A-7EE6-4342-B048-85BDC9FD1C3A}</a:tableStyleId>
              </a:tblPr>
              <a:tblGrid>
                <a:gridCol w="2633592">
                  <a:extLst>
                    <a:ext uri="{9D8B030D-6E8A-4147-A177-3AD203B41FA5}">
                      <a16:colId xmlns:a16="http://schemas.microsoft.com/office/drawing/2014/main" val="2258910449"/>
                    </a:ext>
                  </a:extLst>
                </a:gridCol>
                <a:gridCol w="3533361">
                  <a:extLst>
                    <a:ext uri="{9D8B030D-6E8A-4147-A177-3AD203B41FA5}">
                      <a16:colId xmlns:a16="http://schemas.microsoft.com/office/drawing/2014/main" val="2259547899"/>
                    </a:ext>
                  </a:extLst>
                </a:gridCol>
                <a:gridCol w="1926463">
                  <a:extLst>
                    <a:ext uri="{9D8B030D-6E8A-4147-A177-3AD203B41FA5}">
                      <a16:colId xmlns:a16="http://schemas.microsoft.com/office/drawing/2014/main" val="3389198455"/>
                    </a:ext>
                  </a:extLst>
                </a:gridCol>
              </a:tblGrid>
              <a:tr h="442587">
                <a:tc>
                  <a:txBody>
                    <a:bodyPr/>
                    <a:lstStyle/>
                    <a:p>
                      <a:pPr algn="ctr">
                        <a:lnSpc>
                          <a:spcPct val="115000"/>
                        </a:lnSpc>
                        <a:spcAft>
                          <a:spcPts val="800"/>
                        </a:spcAft>
                        <a:buNone/>
                      </a:pPr>
                      <a:r>
                        <a:rPr lang="en-US" sz="1400" kern="100" dirty="0">
                          <a:effectLst/>
                        </a:rPr>
                        <a:t>Category</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No. of shares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32268813"/>
                  </a:ext>
                </a:extLst>
              </a:tr>
              <a:tr h="376854">
                <a:tc>
                  <a:txBody>
                    <a:bodyPr/>
                    <a:lstStyle/>
                    <a:p>
                      <a:pPr>
                        <a:lnSpc>
                          <a:spcPct val="115000"/>
                        </a:lnSpc>
                        <a:spcAft>
                          <a:spcPts val="800"/>
                        </a:spcAft>
                        <a:buNone/>
                      </a:pPr>
                      <a:r>
                        <a:rPr lang="en-US" sz="1400" kern="100">
                          <a:effectLst/>
                        </a:rPr>
                        <a:t>Promoter</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10,000</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a:effectLst/>
                        </a:rPr>
                        <a:t>100</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54656262"/>
                  </a:ext>
                </a:extLst>
              </a:tr>
              <a:tr h="483017">
                <a:tc>
                  <a:txBody>
                    <a:bodyPr/>
                    <a:lstStyle/>
                    <a:p>
                      <a:pPr>
                        <a:lnSpc>
                          <a:spcPct val="115000"/>
                        </a:lnSpc>
                        <a:spcAft>
                          <a:spcPts val="800"/>
                        </a:spcAft>
                        <a:buNone/>
                      </a:pPr>
                      <a:r>
                        <a:rPr lang="en-US" sz="1400" kern="100">
                          <a:effectLst/>
                        </a:rPr>
                        <a:t>Public</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27609271"/>
                  </a:ext>
                </a:extLst>
              </a:tr>
              <a:tr h="534869">
                <a:tc>
                  <a:txBody>
                    <a:bodyPr/>
                    <a:lstStyle/>
                    <a:p>
                      <a:pPr>
                        <a:lnSpc>
                          <a:spcPct val="115000"/>
                        </a:lnSpc>
                        <a:spcAft>
                          <a:spcPts val="800"/>
                        </a:spcAft>
                        <a:buNone/>
                      </a:pPr>
                      <a:r>
                        <a:rPr lang="en-US" sz="1400" kern="100">
                          <a:effectLst/>
                        </a:rPr>
                        <a:t>Total</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10,000</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100</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29714132"/>
                  </a:ext>
                </a:extLst>
              </a:tr>
            </a:tbl>
          </a:graphicData>
        </a:graphic>
      </p:graphicFrame>
      <p:sp>
        <p:nvSpPr>
          <p:cNvPr id="9" name="TextBox 8">
            <a:extLst>
              <a:ext uri="{FF2B5EF4-FFF2-40B4-BE49-F238E27FC236}">
                <a16:creationId xmlns:a16="http://schemas.microsoft.com/office/drawing/2014/main" id="{3FC27E9F-10BB-E19C-E8BE-C5D0522BA362}"/>
              </a:ext>
            </a:extLst>
          </p:cNvPr>
          <p:cNvSpPr txBox="1"/>
          <p:nvPr/>
        </p:nvSpPr>
        <p:spPr>
          <a:xfrm>
            <a:off x="1339202" y="3402934"/>
            <a:ext cx="6094428" cy="390684"/>
          </a:xfrm>
          <a:prstGeom prst="rect">
            <a:avLst/>
          </a:prstGeom>
          <a:noFill/>
        </p:spPr>
        <p:txBody>
          <a:bodyPr wrap="square">
            <a:spAutoFit/>
          </a:bodyPr>
          <a:lstStyle/>
          <a:p>
            <a:pPr marL="285750" indent="-285750">
              <a:lnSpc>
                <a:spcPct val="115000"/>
              </a:lnSpc>
              <a:spcAft>
                <a:spcPts val="800"/>
              </a:spcAft>
              <a:buFont typeface="Arial" panose="020B0604020202020204" pitchFamily="34" charset="0"/>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Post-Scheme shareholding pattern of Equity Shareholder:</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10" name="Table 9">
            <a:extLst>
              <a:ext uri="{FF2B5EF4-FFF2-40B4-BE49-F238E27FC236}">
                <a16:creationId xmlns:a16="http://schemas.microsoft.com/office/drawing/2014/main" id="{FEB963D2-9022-6261-A5FE-F76271506B22}"/>
              </a:ext>
            </a:extLst>
          </p:cNvPr>
          <p:cNvGraphicFramePr>
            <a:graphicFrameLocks noGrp="1"/>
          </p:cNvGraphicFramePr>
          <p:nvPr>
            <p:extLst>
              <p:ext uri="{D42A27DB-BD31-4B8C-83A1-F6EECF244321}">
                <p14:modId xmlns:p14="http://schemas.microsoft.com/office/powerpoint/2010/main" val="3052706661"/>
              </p:ext>
            </p:extLst>
          </p:nvPr>
        </p:nvGraphicFramePr>
        <p:xfrm>
          <a:off x="1423447" y="3968318"/>
          <a:ext cx="8093415" cy="2361090"/>
        </p:xfrm>
        <a:graphic>
          <a:graphicData uri="http://schemas.openxmlformats.org/drawingml/2006/table">
            <a:tbl>
              <a:tblPr firstRow="1" firstCol="1" bandRow="1">
                <a:tableStyleId>{5C22544A-7EE6-4342-B048-85BDC9FD1C3A}</a:tableStyleId>
              </a:tblPr>
              <a:tblGrid>
                <a:gridCol w="2633590">
                  <a:extLst>
                    <a:ext uri="{9D8B030D-6E8A-4147-A177-3AD203B41FA5}">
                      <a16:colId xmlns:a16="http://schemas.microsoft.com/office/drawing/2014/main" val="898627535"/>
                    </a:ext>
                  </a:extLst>
                </a:gridCol>
                <a:gridCol w="3533361">
                  <a:extLst>
                    <a:ext uri="{9D8B030D-6E8A-4147-A177-3AD203B41FA5}">
                      <a16:colId xmlns:a16="http://schemas.microsoft.com/office/drawing/2014/main" val="2798020006"/>
                    </a:ext>
                  </a:extLst>
                </a:gridCol>
                <a:gridCol w="1926464">
                  <a:extLst>
                    <a:ext uri="{9D8B030D-6E8A-4147-A177-3AD203B41FA5}">
                      <a16:colId xmlns:a16="http://schemas.microsoft.com/office/drawing/2014/main" val="111950313"/>
                    </a:ext>
                  </a:extLst>
                </a:gridCol>
              </a:tblGrid>
              <a:tr h="741067">
                <a:tc>
                  <a:txBody>
                    <a:bodyPr/>
                    <a:lstStyle/>
                    <a:p>
                      <a:pPr algn="ctr">
                        <a:lnSpc>
                          <a:spcPct val="115000"/>
                        </a:lnSpc>
                        <a:spcAft>
                          <a:spcPts val="800"/>
                        </a:spcAft>
                        <a:buNone/>
                      </a:pPr>
                      <a:r>
                        <a:rPr lang="en-US" sz="1400" kern="100" dirty="0">
                          <a:effectLst/>
                        </a:rPr>
                        <a:t>Category</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No. of shares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400" kern="100" dirty="0">
                          <a:effectLst/>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73878795"/>
                  </a:ext>
                </a:extLst>
              </a:tr>
              <a:tr h="531524">
                <a:tc>
                  <a:txBody>
                    <a:bodyPr/>
                    <a:lstStyle/>
                    <a:p>
                      <a:pPr>
                        <a:lnSpc>
                          <a:spcPct val="115000"/>
                        </a:lnSpc>
                        <a:spcAft>
                          <a:spcPts val="800"/>
                        </a:spcAft>
                        <a:buNone/>
                      </a:pPr>
                      <a:r>
                        <a:rPr lang="en-US" sz="1400" kern="100">
                          <a:effectLst/>
                        </a:rPr>
                        <a:t>Promoter</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75,53,511</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a:effectLst/>
                        </a:rPr>
                        <a:t>55.21</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08373487"/>
                  </a:ext>
                </a:extLst>
              </a:tr>
              <a:tr h="556975">
                <a:tc>
                  <a:txBody>
                    <a:bodyPr/>
                    <a:lstStyle/>
                    <a:p>
                      <a:pPr>
                        <a:lnSpc>
                          <a:spcPct val="115000"/>
                        </a:lnSpc>
                        <a:spcAft>
                          <a:spcPts val="800"/>
                        </a:spcAft>
                        <a:buNone/>
                      </a:pPr>
                      <a:r>
                        <a:rPr lang="en-US" sz="1400" kern="100" dirty="0">
                          <a:effectLst/>
                        </a:rPr>
                        <a:t>Public (Including QIBs)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61,28,752</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kern="100" dirty="0">
                          <a:effectLst/>
                        </a:rPr>
                        <a:t>44.79</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93988610"/>
                  </a:ext>
                </a:extLst>
              </a:tr>
              <a:tr h="531524">
                <a:tc>
                  <a:txBody>
                    <a:bodyPr/>
                    <a:lstStyle/>
                    <a:p>
                      <a:pPr>
                        <a:lnSpc>
                          <a:spcPct val="115000"/>
                        </a:lnSpc>
                        <a:spcAft>
                          <a:spcPts val="800"/>
                        </a:spcAft>
                        <a:buNone/>
                      </a:pPr>
                      <a:r>
                        <a:rPr lang="en-US" sz="1400" kern="100">
                          <a:effectLst/>
                        </a:rPr>
                        <a:t>Total</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1,36,82,263</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15000"/>
                        </a:lnSpc>
                        <a:spcAft>
                          <a:spcPts val="800"/>
                        </a:spcAft>
                        <a:buNone/>
                      </a:pPr>
                      <a:r>
                        <a:rPr lang="en-US" sz="1400" b="1" kern="100" dirty="0">
                          <a:effectLst/>
                        </a:rPr>
                        <a:t>100</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81236117"/>
                  </a:ext>
                </a:extLst>
              </a:tr>
            </a:tbl>
          </a:graphicData>
        </a:graphic>
      </p:graphicFrame>
      <p:sp>
        <p:nvSpPr>
          <p:cNvPr id="8" name="TextBox 7">
            <a:extLst>
              <a:ext uri="{FF2B5EF4-FFF2-40B4-BE49-F238E27FC236}">
                <a16:creationId xmlns:a16="http://schemas.microsoft.com/office/drawing/2014/main" id="{10123DA3-AC1D-4924-874A-59C2069B50CA}"/>
              </a:ext>
            </a:extLst>
          </p:cNvPr>
          <p:cNvSpPr txBox="1"/>
          <p:nvPr/>
        </p:nvSpPr>
        <p:spPr>
          <a:xfrm>
            <a:off x="1548694" y="6272531"/>
            <a:ext cx="9728905" cy="390684"/>
          </a:xfrm>
          <a:prstGeom prst="rect">
            <a:avLst/>
          </a:prstGeom>
          <a:noFill/>
        </p:spPr>
        <p:txBody>
          <a:bodyPr wrap="square">
            <a:spAutoFit/>
          </a:bodyPr>
          <a:lstStyle/>
          <a:p>
            <a:pPr>
              <a:lnSpc>
                <a:spcPct val="115000"/>
              </a:lnSpc>
              <a:spcAft>
                <a:spcPts val="800"/>
              </a:spcAft>
            </a:pPr>
            <a:r>
              <a:rPr lang="en-US" sz="1800" i="1" kern="100" dirty="0">
                <a:effectLst/>
                <a:latin typeface="Times New Roman" panose="02020603050405020304" pitchFamily="18" charset="0"/>
                <a:ea typeface="Calibri" panose="020F0502020204030204" pitchFamily="34" charset="0"/>
                <a:cs typeface="Times New Roman" panose="02020603050405020304" pitchFamily="18" charset="0"/>
              </a:rPr>
              <a:t>In view of the above, the public shareholding including QIBs shall be </a:t>
            </a:r>
            <a:r>
              <a:rPr lang="en-US" i="1" kern="100" dirty="0">
                <a:latin typeface="Times New Roman" panose="02020603050405020304" pitchFamily="18" charset="0"/>
                <a:ea typeface="Calibri" panose="020F0502020204030204" pitchFamily="34" charset="0"/>
                <a:cs typeface="Times New Roman" panose="02020603050405020304" pitchFamily="18" charset="0"/>
              </a:rPr>
              <a:t>m</a:t>
            </a:r>
            <a:r>
              <a:rPr lang="en-US" sz="1800" i="1" kern="100" dirty="0">
                <a:effectLst/>
                <a:latin typeface="Times New Roman" panose="02020603050405020304" pitchFamily="18" charset="0"/>
                <a:ea typeface="Calibri" panose="020F0502020204030204" pitchFamily="34" charset="0"/>
                <a:cs typeface="Times New Roman" panose="02020603050405020304" pitchFamily="18" charset="0"/>
              </a:rPr>
              <a:t>ore than 25% post Scheme. </a:t>
            </a:r>
            <a:endParaRPr lang="en-US" sz="2000" i="1"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BA73B2E4-5B91-43ED-D78D-A07F3094ADE7}"/>
              </a:ext>
            </a:extLst>
          </p:cNvPr>
          <p:cNvSpPr>
            <a:spLocks noGrp="1"/>
          </p:cNvSpPr>
          <p:nvPr>
            <p:ph type="sldNum" sz="quarter" idx="12"/>
          </p:nvPr>
        </p:nvSpPr>
        <p:spPr/>
        <p:txBody>
          <a:bodyPr/>
          <a:lstStyle/>
          <a:p>
            <a:fld id="{C1FF6DA9-008F-8B48-92A6-B652298478BF}" type="slidenum">
              <a:rPr lang="en-US" smtClean="0"/>
              <a:t>28</a:t>
            </a:fld>
            <a:endParaRPr lang="en-US" dirty="0"/>
          </a:p>
        </p:txBody>
      </p:sp>
    </p:spTree>
    <p:extLst>
      <p:ext uri="{BB962C8B-B14F-4D97-AF65-F5344CB8AC3E}">
        <p14:creationId xmlns:p14="http://schemas.microsoft.com/office/powerpoint/2010/main" val="9949667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40566E1-D03A-61F7-A7D2-69139C3E4159}"/>
              </a:ext>
            </a:extLst>
          </p:cNvPr>
          <p:cNvSpPr txBox="1"/>
          <p:nvPr/>
        </p:nvSpPr>
        <p:spPr>
          <a:xfrm>
            <a:off x="852341" y="1307672"/>
            <a:ext cx="8960962" cy="646331"/>
          </a:xfrm>
          <a:prstGeom prst="rect">
            <a:avLst/>
          </a:prstGeom>
          <a:noFill/>
        </p:spPr>
        <p:txBody>
          <a:bodyPr wrap="square">
            <a:spAutoFit/>
          </a:bodyPr>
          <a:lstStyle/>
          <a:p>
            <a:r>
              <a:rPr lang="en-IN" sz="1800" dirty="0">
                <a:effectLst/>
                <a:latin typeface="Verdana" panose="020B0604030504040204" pitchFamily="34" charset="0"/>
                <a:ea typeface="Times New Roman" panose="02020603050405020304" pitchFamily="18" charset="0"/>
                <a:cs typeface="Times New Roman" panose="02020603050405020304" pitchFamily="18" charset="0"/>
              </a:rPr>
              <a:t>The Scheme does not provide for any reclassification of the Promoters of the Companies</a:t>
            </a:r>
            <a:endParaRPr lang="en-US" dirty="0"/>
          </a:p>
        </p:txBody>
      </p:sp>
      <p:sp>
        <p:nvSpPr>
          <p:cNvPr id="4" name="TextBox 3">
            <a:extLst>
              <a:ext uri="{FF2B5EF4-FFF2-40B4-BE49-F238E27FC236}">
                <a16:creationId xmlns:a16="http://schemas.microsoft.com/office/drawing/2014/main" id="{2DAE54B3-96C8-1116-B8FB-8D11DF26CB25}"/>
              </a:ext>
            </a:extLst>
          </p:cNvPr>
          <p:cNvSpPr txBox="1"/>
          <p:nvPr/>
        </p:nvSpPr>
        <p:spPr>
          <a:xfrm>
            <a:off x="2386929" y="517097"/>
            <a:ext cx="7414966" cy="400110"/>
          </a:xfrm>
          <a:prstGeom prst="rect">
            <a:avLst/>
          </a:prstGeom>
          <a:noFill/>
        </p:spPr>
        <p:txBody>
          <a:bodyPr wrap="square">
            <a:spAutoFit/>
          </a:bodyPr>
          <a:lstStyle/>
          <a:p>
            <a:r>
              <a:rPr lang="en-IN" sz="2000" u="sng" dirty="0">
                <a:solidFill>
                  <a:schemeClr val="accent3">
                    <a:lumMod val="60000"/>
                    <a:lumOff val="40000"/>
                  </a:schemeClr>
                </a:solidFill>
              </a:rPr>
              <a:t>Reclassification of promoters and promoters group </a:t>
            </a:r>
            <a:endParaRPr lang="en-US" sz="2000" u="sng" dirty="0">
              <a:solidFill>
                <a:schemeClr val="accent3">
                  <a:lumMod val="60000"/>
                  <a:lumOff val="40000"/>
                </a:schemeClr>
              </a:solidFill>
            </a:endParaRPr>
          </a:p>
        </p:txBody>
      </p:sp>
      <p:sp>
        <p:nvSpPr>
          <p:cNvPr id="8" name="Speech Bubble: Oval 7">
            <a:extLst>
              <a:ext uri="{FF2B5EF4-FFF2-40B4-BE49-F238E27FC236}">
                <a16:creationId xmlns:a16="http://schemas.microsoft.com/office/drawing/2014/main" id="{B06FB8AF-6586-5B60-1EF0-D46D1BBFB823}"/>
              </a:ext>
            </a:extLst>
          </p:cNvPr>
          <p:cNvSpPr/>
          <p:nvPr/>
        </p:nvSpPr>
        <p:spPr>
          <a:xfrm>
            <a:off x="428031" y="517098"/>
            <a:ext cx="1036785" cy="400109"/>
          </a:xfrm>
          <a:prstGeom prst="wedgeEllipseCallout">
            <a:avLst/>
          </a:prstGeom>
          <a:solidFill>
            <a:srgbClr val="92D05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800" dirty="0">
                <a:solidFill>
                  <a:schemeClr val="accent1">
                    <a:lumMod val="50000"/>
                  </a:schemeClr>
                </a:solidFill>
              </a:rPr>
              <a:t>11.</a:t>
            </a:r>
          </a:p>
        </p:txBody>
      </p:sp>
      <p:sp>
        <p:nvSpPr>
          <p:cNvPr id="2" name="Slide Number Placeholder 1">
            <a:extLst>
              <a:ext uri="{FF2B5EF4-FFF2-40B4-BE49-F238E27FC236}">
                <a16:creationId xmlns:a16="http://schemas.microsoft.com/office/drawing/2014/main" id="{C98ECF6F-B875-1905-581E-2614B05090F0}"/>
              </a:ext>
            </a:extLst>
          </p:cNvPr>
          <p:cNvSpPr>
            <a:spLocks noGrp="1"/>
          </p:cNvSpPr>
          <p:nvPr>
            <p:ph type="sldNum" sz="quarter" idx="12"/>
          </p:nvPr>
        </p:nvSpPr>
        <p:spPr/>
        <p:txBody>
          <a:bodyPr/>
          <a:lstStyle/>
          <a:p>
            <a:fld id="{C1FF6DA9-008F-8B48-92A6-B652298478BF}" type="slidenum">
              <a:rPr lang="en-US" smtClean="0"/>
              <a:t>29</a:t>
            </a:fld>
            <a:endParaRPr lang="en-US"/>
          </a:p>
        </p:txBody>
      </p:sp>
    </p:spTree>
    <p:extLst>
      <p:ext uri="{BB962C8B-B14F-4D97-AF65-F5344CB8AC3E}">
        <p14:creationId xmlns:p14="http://schemas.microsoft.com/office/powerpoint/2010/main" val="3570960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93047" y="324804"/>
            <a:ext cx="6740948" cy="461665"/>
          </a:xfrm>
          <a:prstGeom prst="rect">
            <a:avLst/>
          </a:prstGeom>
          <a:noFill/>
        </p:spPr>
        <p:txBody>
          <a:bodyPr wrap="none">
            <a:spAutoFit/>
          </a:bodyPr>
          <a:lstStyle/>
          <a:p>
            <a:pPr>
              <a:defRPr sz="2200" b="1"/>
            </a:pPr>
            <a:r>
              <a:rPr sz="2400" u="sng" kern="0" dirty="0">
                <a:solidFill>
                  <a:schemeClr val="accent3">
                    <a:lumMod val="60000"/>
                    <a:lumOff val="40000"/>
                  </a:schemeClr>
                </a:solidFill>
                <a:latin typeface="Times New Roman" panose="02020603050405020304" pitchFamily="18" charset="0"/>
              </a:rPr>
              <a:t>Background of the </a:t>
            </a:r>
            <a:r>
              <a:rPr lang="en-IN" sz="2400" u="sng" kern="0" dirty="0">
                <a:solidFill>
                  <a:schemeClr val="accent3">
                    <a:lumMod val="60000"/>
                    <a:lumOff val="40000"/>
                  </a:schemeClr>
                </a:solidFill>
                <a:latin typeface="Times New Roman" panose="02020603050405020304" pitchFamily="18" charset="0"/>
              </a:rPr>
              <a:t>entities involved in the Scheme</a:t>
            </a:r>
            <a:endParaRPr sz="2400" u="sng" kern="0" dirty="0">
              <a:solidFill>
                <a:schemeClr val="accent3">
                  <a:lumMod val="60000"/>
                  <a:lumOff val="40000"/>
                </a:schemeClr>
              </a:solidFill>
              <a:latin typeface="Times New Roman" panose="02020603050405020304" pitchFamily="18" charset="0"/>
            </a:endParaRPr>
          </a:p>
        </p:txBody>
      </p:sp>
      <p:sp>
        <p:nvSpPr>
          <p:cNvPr id="3" name="TextBox 2"/>
          <p:cNvSpPr txBox="1"/>
          <p:nvPr/>
        </p:nvSpPr>
        <p:spPr>
          <a:xfrm>
            <a:off x="428031" y="1193162"/>
            <a:ext cx="11481246" cy="4093428"/>
          </a:xfrm>
          <a:prstGeom prst="rect">
            <a:avLst/>
          </a:prstGeom>
          <a:noFill/>
          <a:ln>
            <a:noFill/>
          </a:ln>
        </p:spPr>
        <p:txBody>
          <a:bodyPr wrap="square">
            <a:spAutoFit/>
          </a:bodyPr>
          <a:lstStyle/>
          <a:p>
            <a:pPr>
              <a:defRPr sz="1600"/>
            </a:pPr>
            <a:r>
              <a:rPr lang="en-IN" sz="2800" b="1" u="sng" kern="0" dirty="0">
                <a:solidFill>
                  <a:schemeClr val="accent2">
                    <a:lumMod val="60000"/>
                    <a:lumOff val="40000"/>
                  </a:schemeClr>
                </a:solidFill>
                <a:latin typeface="Times New Roman" panose="02020603050405020304" pitchFamily="18" charset="0"/>
              </a:rPr>
              <a:t>Demerged Company: </a:t>
            </a:r>
            <a:r>
              <a:rPr sz="2800" b="1" u="sng" kern="0" dirty="0">
                <a:solidFill>
                  <a:schemeClr val="accent2">
                    <a:lumMod val="60000"/>
                    <a:lumOff val="40000"/>
                  </a:schemeClr>
                </a:solidFill>
                <a:latin typeface="Times New Roman" panose="02020603050405020304" pitchFamily="18" charset="0"/>
              </a:rPr>
              <a:t>Magnum Ventures Limited </a:t>
            </a:r>
            <a:endParaRPr lang="en-US" sz="2800" b="1" u="sng" kern="0" dirty="0">
              <a:solidFill>
                <a:schemeClr val="accent2">
                  <a:lumMod val="60000"/>
                  <a:lumOff val="40000"/>
                </a:schemeClr>
              </a:solidFill>
              <a:latin typeface="Times New Roman" panose="02020603050405020304" pitchFamily="18" charset="0"/>
            </a:endParaRPr>
          </a:p>
          <a:p>
            <a:pPr algn="just">
              <a:defRPr sz="1600"/>
            </a:pPr>
            <a:endParaRPr lang="en-US" dirty="0"/>
          </a:p>
          <a:p>
            <a:pPr algn="just">
              <a:defRPr sz="1600"/>
            </a:pPr>
            <a:r>
              <a:rPr lang="en-US" sz="2200" b="1" dirty="0">
                <a:latin typeface="Century Gothic (Body)"/>
              </a:rPr>
              <a:t>Magnum Ventures Limited </a:t>
            </a:r>
            <a:r>
              <a:rPr lang="en-US" sz="2200" dirty="0">
                <a:latin typeface="Century Gothic (Body)"/>
              </a:rPr>
              <a:t>[Corporate Identity Number (CIN): L21093DL1980PLC010492 (hereinafter referred to as “the Demerged Company” or “the Company”) was incorporated under the provisions of the Companies Act, 1956. </a:t>
            </a:r>
          </a:p>
          <a:p>
            <a:pPr algn="just">
              <a:defRPr sz="1600"/>
            </a:pPr>
            <a:endParaRPr lang="en-US" sz="2200" dirty="0">
              <a:latin typeface="Century Gothic (Body)"/>
            </a:endParaRPr>
          </a:p>
          <a:p>
            <a:pPr algn="just">
              <a:defRPr sz="1600"/>
            </a:pPr>
            <a:r>
              <a:rPr lang="en-US" sz="2200" b="1" dirty="0">
                <a:latin typeface="Century Gothic (Body)"/>
              </a:rPr>
              <a:t>Registered Office: </a:t>
            </a:r>
            <a:r>
              <a:rPr lang="en-IN" sz="2200" dirty="0">
                <a:latin typeface="Century Gothic (Body)"/>
              </a:rPr>
              <a:t>Room No. 118, First Floor, MGM Commercial Complex, 4634/1, Plot No. 19, Ansari Road, Darya Ganj, New Delhi-110 002</a:t>
            </a:r>
          </a:p>
          <a:p>
            <a:pPr algn="just">
              <a:defRPr sz="1600"/>
            </a:pPr>
            <a:endParaRPr lang="en-IN" sz="2200" b="1" dirty="0">
              <a:latin typeface="Century Gothic (Body)"/>
            </a:endParaRPr>
          </a:p>
          <a:p>
            <a:pPr algn="just">
              <a:defRPr sz="1600"/>
            </a:pPr>
            <a:r>
              <a:rPr lang="en-IN" sz="2200" b="1" dirty="0">
                <a:latin typeface="Century Gothic (Body)"/>
              </a:rPr>
              <a:t>Website: </a:t>
            </a:r>
            <a:r>
              <a:rPr lang="en-IN" sz="2200" dirty="0">
                <a:latin typeface="Century Gothic (Body)"/>
                <a:hlinkClick r:id="rId2">
                  <a:extLst>
                    <a:ext uri="{A12FA001-AC4F-418D-AE19-62706E023703}">
                      <ahyp:hlinkClr xmlns:ahyp="http://schemas.microsoft.com/office/drawing/2018/hyperlinkcolor" val="tx"/>
                    </a:ext>
                  </a:extLst>
                </a:hlinkClick>
              </a:rPr>
              <a:t>www.magnumventures.in</a:t>
            </a:r>
            <a:r>
              <a:rPr lang="en-IN" sz="2200" dirty="0">
                <a:latin typeface="Century Gothic (Body)"/>
              </a:rPr>
              <a:t> </a:t>
            </a:r>
          </a:p>
          <a:p>
            <a:endParaRPr dirty="0"/>
          </a:p>
        </p:txBody>
      </p:sp>
      <p:sp>
        <p:nvSpPr>
          <p:cNvPr id="4" name="Speech Bubble: Oval 3">
            <a:extLst>
              <a:ext uri="{FF2B5EF4-FFF2-40B4-BE49-F238E27FC236}">
                <a16:creationId xmlns:a16="http://schemas.microsoft.com/office/drawing/2014/main" id="{AA87439A-E5C9-D02D-D0F4-990FF05CD2B2}"/>
              </a:ext>
            </a:extLst>
          </p:cNvPr>
          <p:cNvSpPr/>
          <p:nvPr/>
        </p:nvSpPr>
        <p:spPr>
          <a:xfrm>
            <a:off x="428031" y="371854"/>
            <a:ext cx="699433" cy="501517"/>
          </a:xfrm>
          <a:prstGeom prst="wedgeEllipseCallout">
            <a:avLst/>
          </a:prstGeom>
          <a:solidFill>
            <a:srgbClr val="92D05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800" dirty="0">
                <a:solidFill>
                  <a:schemeClr val="accent1">
                    <a:lumMod val="50000"/>
                  </a:schemeClr>
                </a:solidFill>
              </a:rPr>
              <a:t>2.</a:t>
            </a:r>
          </a:p>
        </p:txBody>
      </p:sp>
      <p:sp>
        <p:nvSpPr>
          <p:cNvPr id="5" name="Slide Number Placeholder 4">
            <a:extLst>
              <a:ext uri="{FF2B5EF4-FFF2-40B4-BE49-F238E27FC236}">
                <a16:creationId xmlns:a16="http://schemas.microsoft.com/office/drawing/2014/main" id="{4C405959-F605-2731-E689-F14D9F3869DE}"/>
              </a:ext>
            </a:extLst>
          </p:cNvPr>
          <p:cNvSpPr>
            <a:spLocks noGrp="1"/>
          </p:cNvSpPr>
          <p:nvPr>
            <p:ph type="sldNum" sz="quarter" idx="12"/>
          </p:nvPr>
        </p:nvSpPr>
        <p:spPr/>
        <p:txBody>
          <a:bodyPr/>
          <a:lstStyle/>
          <a:p>
            <a:fld id="{C1FF6DA9-008F-8B48-92A6-B652298478BF}" type="slidenum">
              <a:rPr lang="en-US" smtClean="0"/>
              <a:t>3</a:t>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3EA988-CDDE-074E-7402-C1F1729CFBBD}"/>
              </a:ext>
            </a:extLst>
          </p:cNvPr>
          <p:cNvSpPr txBox="1"/>
          <p:nvPr/>
        </p:nvSpPr>
        <p:spPr>
          <a:xfrm>
            <a:off x="1213067" y="518722"/>
            <a:ext cx="9985976" cy="1015663"/>
          </a:xfrm>
          <a:prstGeom prst="rect">
            <a:avLst/>
          </a:prstGeom>
          <a:noFill/>
        </p:spPr>
        <p:txBody>
          <a:bodyPr wrap="square">
            <a:spAutoFit/>
          </a:bodyPr>
          <a:lstStyle/>
          <a:p>
            <a:r>
              <a:rPr lang="en-US" sz="2000" u="sng" dirty="0">
                <a:solidFill>
                  <a:schemeClr val="accent3">
                    <a:lumMod val="60000"/>
                    <a:lumOff val="40000"/>
                  </a:schemeClr>
                </a:solidFill>
              </a:rPr>
              <a:t>Detailed rationale for arriving at the swap ratio for issuance of shares as proposed in the draft scheme of arrangement, as certified by the IBBI Registered Valuer</a:t>
            </a:r>
          </a:p>
        </p:txBody>
      </p:sp>
      <p:sp>
        <p:nvSpPr>
          <p:cNvPr id="5" name="Rectangle 1">
            <a:extLst>
              <a:ext uri="{FF2B5EF4-FFF2-40B4-BE49-F238E27FC236}">
                <a16:creationId xmlns:a16="http://schemas.microsoft.com/office/drawing/2014/main" id="{CF41C1B5-78F3-595C-7C74-DFB6C0F39326}"/>
              </a:ext>
            </a:extLst>
          </p:cNvPr>
          <p:cNvSpPr>
            <a:spLocks noChangeArrowheads="1"/>
          </p:cNvSpPr>
          <p:nvPr/>
        </p:nvSpPr>
        <p:spPr bwMode="auto">
          <a:xfrm>
            <a:off x="1118586" y="1330430"/>
            <a:ext cx="9623395" cy="184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sz="1200"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sz="1200"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sz="1200" dirty="0">
              <a:latin typeface="+mn-lt"/>
            </a:endParaRPr>
          </a:p>
          <a:p>
            <a:pPr marL="0" marR="0" lvl="0" indent="0" algn="just" defTabSz="914400" rtl="0" eaLnBrk="0" fontAlgn="base" latinLnBrk="0" hangingPunct="0">
              <a:lnSpc>
                <a:spcPct val="100000"/>
              </a:lnSpc>
              <a:spcBef>
                <a:spcPct val="0"/>
              </a:spcBef>
              <a:spcAft>
                <a:spcPct val="0"/>
              </a:spcAft>
              <a:buClrTx/>
              <a:buSzTx/>
              <a:buFontTx/>
              <a:buChar char="•"/>
              <a:tabLst/>
            </a:pPr>
            <a:endParaRPr lang="en-US" altLang="en-US" sz="1200" b="1"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sz="1200" b="1" dirty="0">
              <a:latin typeface="+mn-lt"/>
            </a:endParaRPr>
          </a:p>
          <a:p>
            <a:pPr marL="0" marR="0" lvl="0" indent="0" algn="just" defTabSz="914400" rtl="0" eaLnBrk="0" fontAlgn="base" latinLnBrk="0" hangingPunct="0">
              <a:lnSpc>
                <a:spcPct val="100000"/>
              </a:lnSpc>
              <a:spcBef>
                <a:spcPct val="0"/>
              </a:spcBef>
              <a:spcAft>
                <a:spcPct val="0"/>
              </a:spcAft>
              <a:buClrTx/>
              <a:buSzTx/>
              <a:buFontTx/>
              <a:buChar char="•"/>
              <a:tabLst/>
            </a:pPr>
            <a:endParaRPr lang="en-US" altLang="en-US" sz="1200" b="1"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sz="1200" b="1"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sz="1200" b="1" dirty="0">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Speech Bubble: Oval 6">
            <a:extLst>
              <a:ext uri="{FF2B5EF4-FFF2-40B4-BE49-F238E27FC236}">
                <a16:creationId xmlns:a16="http://schemas.microsoft.com/office/drawing/2014/main" id="{F3513C7D-E2FD-C2FC-77D4-1B58723AF749}"/>
              </a:ext>
            </a:extLst>
          </p:cNvPr>
          <p:cNvSpPr/>
          <p:nvPr/>
        </p:nvSpPr>
        <p:spPr>
          <a:xfrm>
            <a:off x="176282" y="626444"/>
            <a:ext cx="1036785" cy="400109"/>
          </a:xfrm>
          <a:prstGeom prst="wedgeEllipseCallout">
            <a:avLst/>
          </a:prstGeom>
          <a:solidFill>
            <a:srgbClr val="92D05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800" dirty="0">
                <a:solidFill>
                  <a:schemeClr val="accent1">
                    <a:lumMod val="50000"/>
                  </a:schemeClr>
                </a:solidFill>
              </a:rPr>
              <a:t>12.</a:t>
            </a:r>
          </a:p>
        </p:txBody>
      </p:sp>
      <p:sp>
        <p:nvSpPr>
          <p:cNvPr id="2" name="TextBox 1">
            <a:extLst>
              <a:ext uri="{FF2B5EF4-FFF2-40B4-BE49-F238E27FC236}">
                <a16:creationId xmlns:a16="http://schemas.microsoft.com/office/drawing/2014/main" id="{485BE0BF-7C73-0E14-7D8A-0FEF2B72F2DC}"/>
              </a:ext>
            </a:extLst>
          </p:cNvPr>
          <p:cNvSpPr txBox="1"/>
          <p:nvPr/>
        </p:nvSpPr>
        <p:spPr>
          <a:xfrm>
            <a:off x="1254559" y="1801739"/>
            <a:ext cx="4000865" cy="400110"/>
          </a:xfrm>
          <a:prstGeom prst="rect">
            <a:avLst/>
          </a:prstGeom>
          <a:noFill/>
        </p:spPr>
        <p:txBody>
          <a:bodyPr wrap="square" rtlCol="0">
            <a:spAutoFit/>
          </a:bodyPr>
          <a:lstStyle/>
          <a:p>
            <a:r>
              <a:rPr lang="en-US" sz="2000" b="1" dirty="0"/>
              <a:t>Details of valuer</a:t>
            </a:r>
          </a:p>
        </p:txBody>
      </p:sp>
      <p:graphicFrame>
        <p:nvGraphicFramePr>
          <p:cNvPr id="6" name="Table 5">
            <a:extLst>
              <a:ext uri="{FF2B5EF4-FFF2-40B4-BE49-F238E27FC236}">
                <a16:creationId xmlns:a16="http://schemas.microsoft.com/office/drawing/2014/main" id="{1DFA2C48-EA98-854F-5DA3-172E51B9EB89}"/>
              </a:ext>
            </a:extLst>
          </p:cNvPr>
          <p:cNvGraphicFramePr>
            <a:graphicFrameLocks noGrp="1"/>
          </p:cNvGraphicFramePr>
          <p:nvPr>
            <p:extLst>
              <p:ext uri="{D42A27DB-BD31-4B8C-83A1-F6EECF244321}">
                <p14:modId xmlns:p14="http://schemas.microsoft.com/office/powerpoint/2010/main" val="3106971539"/>
              </p:ext>
            </p:extLst>
          </p:nvPr>
        </p:nvGraphicFramePr>
        <p:xfrm>
          <a:off x="1390650" y="2438424"/>
          <a:ext cx="9001125" cy="3371826"/>
        </p:xfrm>
        <a:graphic>
          <a:graphicData uri="http://schemas.openxmlformats.org/drawingml/2006/table">
            <a:tbl>
              <a:tblPr firstRow="1" firstCol="1" bandRow="1">
                <a:tableStyleId>{5C22544A-7EE6-4342-B048-85BDC9FD1C3A}</a:tableStyleId>
              </a:tblPr>
              <a:tblGrid>
                <a:gridCol w="4600868">
                  <a:extLst>
                    <a:ext uri="{9D8B030D-6E8A-4147-A177-3AD203B41FA5}">
                      <a16:colId xmlns:a16="http://schemas.microsoft.com/office/drawing/2014/main" val="2314688387"/>
                    </a:ext>
                  </a:extLst>
                </a:gridCol>
                <a:gridCol w="4400257">
                  <a:extLst>
                    <a:ext uri="{9D8B030D-6E8A-4147-A177-3AD203B41FA5}">
                      <a16:colId xmlns:a16="http://schemas.microsoft.com/office/drawing/2014/main" val="721498726"/>
                    </a:ext>
                  </a:extLst>
                </a:gridCol>
              </a:tblGrid>
              <a:tr h="2679468">
                <a:tc>
                  <a:txBody>
                    <a:bodyPr/>
                    <a:lstStyle/>
                    <a:p>
                      <a:pPr algn="just">
                        <a:buNone/>
                      </a:pPr>
                      <a:r>
                        <a:rPr lang="en-IN" sz="2000" kern="100" dirty="0">
                          <a:effectLst/>
                        </a:rPr>
                        <a:t>Valuation Report by</a:t>
                      </a:r>
                      <a:endParaRPr lang="en-US" sz="2000" kern="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buNone/>
                      </a:pPr>
                      <a:r>
                        <a:rPr lang="en-IN" sz="2000" kern="100" dirty="0">
                          <a:effectLst/>
                        </a:rPr>
                        <a:t>Ms Mallika Goel, </a:t>
                      </a:r>
                      <a:r>
                        <a:rPr lang="en-US" sz="2000" kern="100" dirty="0">
                          <a:effectLst/>
                        </a:rPr>
                        <a:t>Registered Valuer in respect of Securities or Financial Assets, registered with the Insolvency and Bankruptcy Board of India (IBBI) vide Registration No. IBBI/RV/11/2022/14784</a:t>
                      </a:r>
                      <a:endParaRPr lang="en-US" sz="2000" kern="1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065657508"/>
                  </a:ext>
                </a:extLst>
              </a:tr>
              <a:tr h="692358">
                <a:tc>
                  <a:txBody>
                    <a:bodyPr/>
                    <a:lstStyle/>
                    <a:p>
                      <a:pPr algn="just">
                        <a:buNone/>
                      </a:pPr>
                      <a:r>
                        <a:rPr lang="en-IN" sz="2000" kern="100">
                          <a:effectLst/>
                        </a:rPr>
                        <a:t>Date of signing of Valuation Report</a:t>
                      </a:r>
                      <a:endParaRPr lang="en-US" sz="2000" kern="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buNone/>
                      </a:pPr>
                      <a:r>
                        <a:rPr lang="en-IN" sz="2000" kern="100" dirty="0">
                          <a:effectLst/>
                        </a:rPr>
                        <a:t>27</a:t>
                      </a:r>
                      <a:r>
                        <a:rPr lang="en-IN" sz="2000" kern="100" baseline="30000" dirty="0">
                          <a:effectLst/>
                        </a:rPr>
                        <a:t>th</a:t>
                      </a:r>
                      <a:r>
                        <a:rPr lang="en-IN" sz="2000" kern="100" dirty="0">
                          <a:effectLst/>
                        </a:rPr>
                        <a:t> February, 2026</a:t>
                      </a:r>
                      <a:endParaRPr lang="en-US" sz="2000" kern="1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29446278"/>
                  </a:ext>
                </a:extLst>
              </a:tr>
            </a:tbl>
          </a:graphicData>
        </a:graphic>
      </p:graphicFrame>
      <p:sp>
        <p:nvSpPr>
          <p:cNvPr id="8" name="Slide Number Placeholder 7">
            <a:extLst>
              <a:ext uri="{FF2B5EF4-FFF2-40B4-BE49-F238E27FC236}">
                <a16:creationId xmlns:a16="http://schemas.microsoft.com/office/drawing/2014/main" id="{7675B50A-D999-1C82-A0BB-176C42819DE6}"/>
              </a:ext>
            </a:extLst>
          </p:cNvPr>
          <p:cNvSpPr>
            <a:spLocks noGrp="1"/>
          </p:cNvSpPr>
          <p:nvPr>
            <p:ph type="sldNum" sz="quarter" idx="12"/>
          </p:nvPr>
        </p:nvSpPr>
        <p:spPr/>
        <p:txBody>
          <a:bodyPr/>
          <a:lstStyle/>
          <a:p>
            <a:fld id="{C1FF6DA9-008F-8B48-92A6-B652298478BF}" type="slidenum">
              <a:rPr lang="en-US" smtClean="0"/>
              <a:t>30</a:t>
            </a:fld>
            <a:endParaRPr lang="en-US"/>
          </a:p>
        </p:txBody>
      </p:sp>
    </p:spTree>
    <p:extLst>
      <p:ext uri="{BB962C8B-B14F-4D97-AF65-F5344CB8AC3E}">
        <p14:creationId xmlns:p14="http://schemas.microsoft.com/office/powerpoint/2010/main" val="3632968876"/>
      </p:ext>
    </p:extLst>
  </p:cSld>
  <p:clrMapOvr>
    <a:overrideClrMapping bg1="dk1" tx1="lt1" bg2="dk2" tx2="lt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a:extLst>
            <a:ext uri="{FF2B5EF4-FFF2-40B4-BE49-F238E27FC236}">
              <a16:creationId xmlns:a16="http://schemas.microsoft.com/office/drawing/2014/main" id="{2ACECBDF-B09A-71B3-D99F-CC1DA6E9A97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C71B469-CBD6-8A0D-3A77-CB5EE7C32F40}"/>
              </a:ext>
            </a:extLst>
          </p:cNvPr>
          <p:cNvSpPr txBox="1"/>
          <p:nvPr/>
        </p:nvSpPr>
        <p:spPr>
          <a:xfrm>
            <a:off x="1213067" y="518722"/>
            <a:ext cx="9985976" cy="1015663"/>
          </a:xfrm>
          <a:prstGeom prst="rect">
            <a:avLst/>
          </a:prstGeom>
          <a:noFill/>
        </p:spPr>
        <p:txBody>
          <a:bodyPr wrap="square">
            <a:spAutoFit/>
          </a:bodyPr>
          <a:lstStyle/>
          <a:p>
            <a:r>
              <a:rPr lang="en-US" sz="2000" u="sng" dirty="0">
                <a:solidFill>
                  <a:schemeClr val="accent3">
                    <a:lumMod val="60000"/>
                    <a:lumOff val="40000"/>
                  </a:schemeClr>
                </a:solidFill>
              </a:rPr>
              <a:t>Detailed rationale for arriving at the swap ratio for issuance of shares as proposed in the draft scheme of arrangement, as certified by the IBBI Registered Valuer</a:t>
            </a:r>
          </a:p>
        </p:txBody>
      </p:sp>
      <p:graphicFrame>
        <p:nvGraphicFramePr>
          <p:cNvPr id="4" name="Table 3">
            <a:extLst>
              <a:ext uri="{FF2B5EF4-FFF2-40B4-BE49-F238E27FC236}">
                <a16:creationId xmlns:a16="http://schemas.microsoft.com/office/drawing/2014/main" id="{FCF0D8B6-C17B-095D-60CE-FFB0573F0090}"/>
              </a:ext>
            </a:extLst>
          </p:cNvPr>
          <p:cNvGraphicFramePr>
            <a:graphicFrameLocks noGrp="1"/>
          </p:cNvGraphicFramePr>
          <p:nvPr/>
        </p:nvGraphicFramePr>
        <p:xfrm>
          <a:off x="1877437" y="3875534"/>
          <a:ext cx="7351405" cy="2458818"/>
        </p:xfrm>
        <a:graphic>
          <a:graphicData uri="http://schemas.openxmlformats.org/drawingml/2006/table">
            <a:tbl>
              <a:tblPr firstRow="1" firstCol="1" bandRow="1">
                <a:tableStyleId>{5C22544A-7EE6-4342-B048-85BDC9FD1C3A}</a:tableStyleId>
              </a:tblPr>
              <a:tblGrid>
                <a:gridCol w="2706881">
                  <a:extLst>
                    <a:ext uri="{9D8B030D-6E8A-4147-A177-3AD203B41FA5}">
                      <a16:colId xmlns:a16="http://schemas.microsoft.com/office/drawing/2014/main" val="3439970924"/>
                    </a:ext>
                  </a:extLst>
                </a:gridCol>
                <a:gridCol w="1161131">
                  <a:extLst>
                    <a:ext uri="{9D8B030D-6E8A-4147-A177-3AD203B41FA5}">
                      <a16:colId xmlns:a16="http://schemas.microsoft.com/office/drawing/2014/main" val="1038047791"/>
                    </a:ext>
                  </a:extLst>
                </a:gridCol>
                <a:gridCol w="1161131">
                  <a:extLst>
                    <a:ext uri="{9D8B030D-6E8A-4147-A177-3AD203B41FA5}">
                      <a16:colId xmlns:a16="http://schemas.microsoft.com/office/drawing/2014/main" val="1795058984"/>
                    </a:ext>
                  </a:extLst>
                </a:gridCol>
                <a:gridCol w="1161131">
                  <a:extLst>
                    <a:ext uri="{9D8B030D-6E8A-4147-A177-3AD203B41FA5}">
                      <a16:colId xmlns:a16="http://schemas.microsoft.com/office/drawing/2014/main" val="3708233727"/>
                    </a:ext>
                  </a:extLst>
                </a:gridCol>
                <a:gridCol w="1161131">
                  <a:extLst>
                    <a:ext uri="{9D8B030D-6E8A-4147-A177-3AD203B41FA5}">
                      <a16:colId xmlns:a16="http://schemas.microsoft.com/office/drawing/2014/main" val="2764689121"/>
                    </a:ext>
                  </a:extLst>
                </a:gridCol>
              </a:tblGrid>
              <a:tr h="373598">
                <a:tc rowSpan="2">
                  <a:txBody>
                    <a:bodyPr/>
                    <a:lstStyle/>
                    <a:p>
                      <a:pPr algn="just">
                        <a:buNone/>
                      </a:pPr>
                      <a:r>
                        <a:rPr lang="en-US" sz="1600" kern="1200" dirty="0">
                          <a:solidFill>
                            <a:schemeClr val="tx1"/>
                          </a:solidFill>
                          <a:latin typeface="+mn-lt"/>
                          <a:ea typeface="+mn-ea"/>
                          <a:cs typeface="+mn-cs"/>
                        </a:rPr>
                        <a:t>Valuation Approach</a:t>
                      </a:r>
                    </a:p>
                  </a:txBody>
                  <a:tcPr marL="68580" marR="68580" marT="0" marB="0"/>
                </a:tc>
                <a:tc gridSpan="2">
                  <a:txBody>
                    <a:bodyPr/>
                    <a:lstStyle/>
                    <a:p>
                      <a:pPr algn="ctr">
                        <a:buNone/>
                      </a:pPr>
                      <a:r>
                        <a:rPr lang="en-US" sz="1100">
                          <a:effectLst/>
                        </a:rPr>
                        <a:t>Magnum Ventures Limited</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gridSpan="2">
                  <a:txBody>
                    <a:bodyPr/>
                    <a:lstStyle/>
                    <a:p>
                      <a:pPr algn="ctr">
                        <a:buNone/>
                      </a:pPr>
                      <a:r>
                        <a:rPr lang="en-US" sz="1100">
                          <a:effectLst/>
                        </a:rPr>
                        <a:t>Magnum Paperz Limited</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561826579"/>
                  </a:ext>
                </a:extLst>
              </a:tr>
              <a:tr h="434514">
                <a:tc vMerge="1">
                  <a:txBody>
                    <a:bodyPr/>
                    <a:lstStyle/>
                    <a:p>
                      <a:endParaRPr lang="en-US"/>
                    </a:p>
                  </a:txBody>
                  <a:tcPr/>
                </a:tc>
                <a:tc>
                  <a:txBody>
                    <a:bodyPr/>
                    <a:lstStyle/>
                    <a:p>
                      <a:pPr algn="just">
                        <a:buNone/>
                      </a:pPr>
                      <a:r>
                        <a:rPr lang="en-US" sz="1600" dirty="0">
                          <a:effectLst/>
                        </a:rPr>
                        <a:t>Value Per Share</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buNone/>
                      </a:pPr>
                      <a:r>
                        <a:rPr lang="en-US" sz="1600">
                          <a:effectLst/>
                        </a:rPr>
                        <a:t>Weight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buNone/>
                      </a:pPr>
                      <a:r>
                        <a:rPr lang="en-US" sz="1600">
                          <a:effectLst/>
                        </a:rPr>
                        <a:t>Value Per Share</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buNone/>
                      </a:pPr>
                      <a:r>
                        <a:rPr lang="en-US" sz="1600">
                          <a:effectLst/>
                        </a:rPr>
                        <a:t>Weight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09511628"/>
                  </a:ext>
                </a:extLst>
              </a:tr>
              <a:tr h="217257">
                <a:tc>
                  <a:txBody>
                    <a:bodyPr/>
                    <a:lstStyle/>
                    <a:p>
                      <a:pPr algn="just">
                        <a:buNone/>
                      </a:pPr>
                      <a:r>
                        <a:rPr lang="en-US" sz="1600" dirty="0">
                          <a:effectLst/>
                        </a:rPr>
                        <a:t>Asset Approach</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029193721"/>
                  </a:ext>
                </a:extLst>
              </a:tr>
              <a:tr h="217257">
                <a:tc>
                  <a:txBody>
                    <a:bodyPr/>
                    <a:lstStyle/>
                    <a:p>
                      <a:pPr algn="just">
                        <a:buNone/>
                      </a:pPr>
                      <a:r>
                        <a:rPr lang="en-US" sz="1600" dirty="0">
                          <a:effectLst/>
                        </a:rPr>
                        <a:t>Income Approach</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27804352"/>
                  </a:ext>
                </a:extLst>
              </a:tr>
              <a:tr h="217257">
                <a:tc>
                  <a:txBody>
                    <a:bodyPr/>
                    <a:lstStyle/>
                    <a:p>
                      <a:pPr algn="just">
                        <a:buNone/>
                      </a:pPr>
                      <a:r>
                        <a:rPr lang="en-US" sz="1600">
                          <a:effectLst/>
                        </a:rPr>
                        <a:t>Market Approach</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08986990"/>
                  </a:ext>
                </a:extLst>
              </a:tr>
              <a:tr h="217257">
                <a:tc>
                  <a:txBody>
                    <a:bodyPr/>
                    <a:lstStyle/>
                    <a:p>
                      <a:pPr algn="just">
                        <a:buNone/>
                      </a:pPr>
                      <a:r>
                        <a:rPr lang="en-US" sz="1600">
                          <a:effectLst/>
                        </a:rPr>
                        <a:t>Relative Value per shares</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gridSpan="2">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4207601254"/>
                  </a:ext>
                </a:extLst>
              </a:tr>
              <a:tr h="622180">
                <a:tc>
                  <a:txBody>
                    <a:bodyPr/>
                    <a:lstStyle/>
                    <a:p>
                      <a:pPr algn="just">
                        <a:buNone/>
                      </a:pPr>
                      <a:r>
                        <a:rPr lang="en-US" sz="1600">
                          <a:effectLst/>
                        </a:rPr>
                        <a:t>Exchange Ratio</a:t>
                      </a:r>
                    </a:p>
                    <a:p>
                      <a:pPr algn="just">
                        <a:buNone/>
                      </a:pPr>
                      <a:r>
                        <a:rPr lang="en-US" sz="1600">
                          <a:effectLst/>
                        </a:rPr>
                        <a:t>(Rounded-off)</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buNone/>
                      </a:pPr>
                      <a:r>
                        <a:rPr lang="en-US" sz="1600" dirty="0">
                          <a:effectLst/>
                        </a:rPr>
                        <a:t>10</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gridSpan="2">
                  <a:txBody>
                    <a:bodyPr/>
                    <a:lstStyle/>
                    <a:p>
                      <a:pPr algn="ctr">
                        <a:buNone/>
                      </a:pPr>
                      <a:r>
                        <a:rPr lang="en-US" sz="1600" dirty="0">
                          <a:effectLst/>
                        </a:rPr>
                        <a:t>2</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2309217638"/>
                  </a:ext>
                </a:extLst>
              </a:tr>
            </a:tbl>
          </a:graphicData>
        </a:graphic>
      </p:graphicFrame>
      <p:sp>
        <p:nvSpPr>
          <p:cNvPr id="5" name="Rectangle 1">
            <a:extLst>
              <a:ext uri="{FF2B5EF4-FFF2-40B4-BE49-F238E27FC236}">
                <a16:creationId xmlns:a16="http://schemas.microsoft.com/office/drawing/2014/main" id="{043429CC-56B1-987F-30F7-3B474F965E6C}"/>
              </a:ext>
            </a:extLst>
          </p:cNvPr>
          <p:cNvSpPr>
            <a:spLocks noChangeArrowheads="1"/>
          </p:cNvSpPr>
          <p:nvPr/>
        </p:nvSpPr>
        <p:spPr bwMode="auto">
          <a:xfrm>
            <a:off x="1118586" y="-54564"/>
            <a:ext cx="9623395" cy="4616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sz="1200"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sz="1200"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sz="1200" dirty="0">
              <a:latin typeface="+mn-lt"/>
            </a:endParaRPr>
          </a:p>
          <a:p>
            <a:pPr marL="0" marR="0" lvl="0" indent="0" algn="just" defTabSz="914400" rtl="0" eaLnBrk="0" fontAlgn="base" latinLnBrk="0" hangingPunct="0">
              <a:lnSpc>
                <a:spcPct val="100000"/>
              </a:lnSpc>
              <a:spcBef>
                <a:spcPct val="0"/>
              </a:spcBef>
              <a:spcAft>
                <a:spcPct val="0"/>
              </a:spcAft>
              <a:buClrTx/>
              <a:buSzTx/>
              <a:buFontTx/>
              <a:buChar char="•"/>
              <a:tabLst/>
            </a:pPr>
            <a:endParaRPr lang="en-US" altLang="en-US" sz="1200" b="1"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sz="1200" b="1" dirty="0">
              <a:latin typeface="+mn-lt"/>
            </a:endParaRPr>
          </a:p>
          <a:p>
            <a:pPr marL="0" marR="0" lvl="0" indent="0" algn="just" defTabSz="914400" rtl="0" eaLnBrk="0" fontAlgn="base" latinLnBrk="0" hangingPunct="0">
              <a:lnSpc>
                <a:spcPct val="100000"/>
              </a:lnSpc>
              <a:spcBef>
                <a:spcPct val="0"/>
              </a:spcBef>
              <a:spcAft>
                <a:spcPct val="0"/>
              </a:spcAft>
              <a:buClrTx/>
              <a:buSzTx/>
              <a:buFontTx/>
              <a:buChar char="•"/>
              <a:tabLst/>
            </a:pPr>
            <a:endParaRPr lang="en-US" altLang="en-US" sz="1200" b="1"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sz="1200" b="1"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sz="1200" b="1"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r>
              <a:rPr lang="en-US" altLang="en-US" sz="1600" b="1" dirty="0">
                <a:latin typeface="+mn-lt"/>
              </a:rPr>
              <a:t>Share Exchange Ratio</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600" dirty="0">
              <a:latin typeface="+mn-lt"/>
            </a:endParaRPr>
          </a:p>
          <a:p>
            <a:pPr marL="0" marR="0" lvl="0" indent="0" algn="just" defTabSz="914400" rtl="0" eaLnBrk="0" fontAlgn="base" latinLnBrk="0" hangingPunct="0">
              <a:lnSpc>
                <a:spcPct val="100000"/>
              </a:lnSpc>
              <a:spcBef>
                <a:spcPct val="0"/>
              </a:spcBef>
              <a:spcAft>
                <a:spcPct val="0"/>
              </a:spcAft>
              <a:buClrTx/>
              <a:buSzTx/>
              <a:buFontTx/>
              <a:buNone/>
              <a:tabLst/>
            </a:pPr>
            <a:r>
              <a:rPr lang="en-US" altLang="en-US" sz="1600" dirty="0">
                <a:latin typeface="+mn-lt"/>
              </a:rPr>
              <a:t>On the basis of the foregoing analysis, discussions with the management of the Companies, and having regard to the structure and intent of the Scheme of Arrangement (“Scheme”), I recommend the following share exchange ratios:</a:t>
            </a:r>
          </a:p>
          <a:p>
            <a:pPr marL="0" marR="0" lvl="0" indent="0" algn="just" defTabSz="914400" rtl="0" eaLnBrk="0" fontAlgn="base" latinLnBrk="0" hangingPunct="0">
              <a:lnSpc>
                <a:spcPct val="100000"/>
              </a:lnSpc>
              <a:spcBef>
                <a:spcPct val="0"/>
              </a:spcBef>
              <a:spcAft>
                <a:spcPct val="0"/>
              </a:spcAft>
              <a:buClrTx/>
              <a:buSzTx/>
              <a:buFontTx/>
              <a:buNone/>
              <a:tabLst/>
            </a:pPr>
            <a:endParaRPr lang="en-US" altLang="en-US" sz="1600" dirty="0">
              <a:latin typeface="+mn-lt"/>
            </a:endParaRPr>
          </a:p>
          <a:p>
            <a:pPr marL="285750" marR="0" lvl="0" indent="-285750" algn="just" defTabSz="914400" rtl="0" eaLnBrk="0" fontAlgn="base" latinLnBrk="0" hangingPunct="0">
              <a:lnSpc>
                <a:spcPct val="100000"/>
              </a:lnSpc>
              <a:spcBef>
                <a:spcPct val="0"/>
              </a:spcBef>
              <a:spcAft>
                <a:spcPct val="0"/>
              </a:spcAft>
              <a:buClrTx/>
              <a:buSzTx/>
              <a:buFont typeface="+mj-lt"/>
              <a:buAutoNum type="romanUcPeriod"/>
              <a:tabLst/>
            </a:pPr>
            <a:r>
              <a:rPr lang="en-US" altLang="en-US" sz="1600" dirty="0">
                <a:latin typeface="+mn-lt"/>
              </a:rPr>
              <a:t>Demerger of Paper Business of Magnum Ventures Limited (Demerged Company) into Magnum </a:t>
            </a:r>
            <a:r>
              <a:rPr lang="en-US" altLang="en-US" sz="1600" dirty="0" err="1">
                <a:latin typeface="+mn-lt"/>
              </a:rPr>
              <a:t>Paperz</a:t>
            </a:r>
            <a:r>
              <a:rPr lang="en-US" altLang="en-US" sz="1600" dirty="0">
                <a:latin typeface="+mn-lt"/>
              </a:rPr>
              <a:t> Limited (Resulting Company):</a:t>
            </a:r>
          </a:p>
          <a:p>
            <a:pPr marR="0" lvl="0" algn="l" defTabSz="914400" rtl="0" eaLnBrk="0" fontAlgn="base" latinLnBrk="0" hangingPunct="0">
              <a:lnSpc>
                <a:spcPct val="100000"/>
              </a:lnSpc>
              <a:spcBef>
                <a:spcPct val="0"/>
              </a:spcBef>
              <a:spcAft>
                <a:spcPct val="0"/>
              </a:spcAft>
              <a:buClrTx/>
              <a:buSzTx/>
              <a:tabLst/>
            </a:pPr>
            <a:r>
              <a:rPr lang="en-US" altLang="en-US" sz="1400" dirty="0">
                <a:latin typeface="+mn-lt"/>
              </a:rPr>
              <a:t>            </a:t>
            </a:r>
          </a:p>
          <a:p>
            <a:pPr marL="685800" lvl="1" indent="-228600" defTabSz="914400">
              <a:buFont typeface="+mj-lt"/>
              <a:buAutoNum type="alphaUcPeriod"/>
            </a:pPr>
            <a:r>
              <a:rPr lang="en-US" altLang="en-US" sz="1400" b="1" dirty="0">
                <a:latin typeface="+mn-lt"/>
              </a:rPr>
              <a:t>Exchange Ratio for Equity Shareholders:</a:t>
            </a:r>
          </a:p>
          <a:p>
            <a:pPr lvl="3" defTabSz="914400">
              <a:buFontTx/>
              <a:buAutoNum type="romanLcPeriod"/>
            </a:pPr>
            <a:endParaRPr lang="en-US" altLang="en-US" sz="1200" dirty="0">
              <a:latin typeface="+mn-lt"/>
            </a:endParaRPr>
          </a:p>
          <a:p>
            <a:pPr lvl="3" defTabSz="914400">
              <a:buFontTx/>
              <a:buAutoNum type="romanLcPeriod"/>
            </a:pPr>
            <a:endParaRPr lang="en-US" altLang="en-US" sz="1200" dirty="0">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 name="Slide Number Placeholder 1">
            <a:extLst>
              <a:ext uri="{FF2B5EF4-FFF2-40B4-BE49-F238E27FC236}">
                <a16:creationId xmlns:a16="http://schemas.microsoft.com/office/drawing/2014/main" id="{41DDC1C9-55D4-AA46-80E6-D96A1CA4CD75}"/>
              </a:ext>
            </a:extLst>
          </p:cNvPr>
          <p:cNvSpPr>
            <a:spLocks noGrp="1"/>
          </p:cNvSpPr>
          <p:nvPr>
            <p:ph type="sldNum" sz="quarter" idx="12"/>
          </p:nvPr>
        </p:nvSpPr>
        <p:spPr/>
        <p:txBody>
          <a:bodyPr/>
          <a:lstStyle/>
          <a:p>
            <a:fld id="{C1FF6DA9-008F-8B48-92A6-B652298478BF}" type="slidenum">
              <a:rPr lang="en-US" smtClean="0"/>
              <a:t>31</a:t>
            </a:fld>
            <a:endParaRPr lang="en-US"/>
          </a:p>
        </p:txBody>
      </p:sp>
    </p:spTree>
    <p:extLst>
      <p:ext uri="{BB962C8B-B14F-4D97-AF65-F5344CB8AC3E}">
        <p14:creationId xmlns:p14="http://schemas.microsoft.com/office/powerpoint/2010/main" val="391897730"/>
      </p:ext>
    </p:extLst>
  </p:cSld>
  <p:clrMapOvr>
    <a:overrideClrMapping bg1="dk1" tx1="lt1" bg2="dk2" tx2="lt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3" name="TextBox 2"/>
          <p:cNvSpPr txBox="1"/>
          <p:nvPr/>
        </p:nvSpPr>
        <p:spPr>
          <a:xfrm>
            <a:off x="482337" y="204151"/>
            <a:ext cx="9867507" cy="3293209"/>
          </a:xfrm>
          <a:prstGeom prst="rect">
            <a:avLst/>
          </a:prstGeom>
          <a:noFill/>
        </p:spPr>
        <p:txBody>
          <a:bodyPr wrap="square">
            <a:spAutoFit/>
          </a:bodyPr>
          <a:lstStyle/>
          <a:p>
            <a:pPr algn="just">
              <a:defRPr sz="1600"/>
            </a:pPr>
            <a:r>
              <a:rPr lang="en-US" sz="1400" dirty="0"/>
              <a:t>Note (I) (A): Upon implementation of the Scheme, the Demerged Company and the Resulting Company shall have an identical set of equity shareholders holding equity shares in the same proportion (mirror shareholding structure). Accordingly, there is no change in the relative economic interest of the shareholders as a group, no determination of relative enterprise or equity value is required, a conventional valuation exercise for arriving at a share exchange ratio under the Asset Approach, Income Approach, or Market Approach is not warranted.</a:t>
            </a:r>
          </a:p>
          <a:p>
            <a:pPr algn="just">
              <a:defRPr sz="1600"/>
            </a:pPr>
            <a:endParaRPr lang="en-US" sz="1400" dirty="0"/>
          </a:p>
          <a:p>
            <a:pPr algn="just"/>
            <a:r>
              <a:rPr lang="en-US" sz="1400" dirty="0"/>
              <a:t>The exchange ratio has therefore been structured to give effect to the mirror shareholding mechanism contemplated under the Scheme. Accordingly, based on discussions held with the management of the Companies and in order to </a:t>
            </a:r>
            <a:r>
              <a:rPr lang="en-US" sz="1400" dirty="0" err="1"/>
              <a:t>operationalise</a:t>
            </a:r>
            <a:r>
              <a:rPr lang="en-US" sz="1400" dirty="0"/>
              <a:t> the Scheme, the following equity share exchange ratio is recommended:</a:t>
            </a:r>
          </a:p>
          <a:p>
            <a:pPr algn="just"/>
            <a:r>
              <a:rPr lang="en-US" sz="1400" dirty="0"/>
              <a:t> </a:t>
            </a:r>
          </a:p>
          <a:p>
            <a:pPr algn="just"/>
            <a:r>
              <a:rPr lang="en-US" sz="1400" dirty="0"/>
              <a:t>“The Resulting Company shall issue and allot two (2) New Equity Shares of face value of INR 10 each, credited as fully paid-up, to the Equity Shareholders of the Demerged Company for every ten (10) Equity Shares of face value of INR 10 each held by them in the Demerged Company.”</a:t>
            </a:r>
          </a:p>
          <a:p>
            <a:pPr algn="just">
              <a:defRPr sz="1600"/>
            </a:pPr>
            <a:endParaRPr sz="1200" dirty="0"/>
          </a:p>
        </p:txBody>
      </p:sp>
      <p:graphicFrame>
        <p:nvGraphicFramePr>
          <p:cNvPr id="6" name="Table 5">
            <a:extLst>
              <a:ext uri="{FF2B5EF4-FFF2-40B4-BE49-F238E27FC236}">
                <a16:creationId xmlns:a16="http://schemas.microsoft.com/office/drawing/2014/main" id="{8EA24BAC-A920-0138-F697-22C7ED7E3AB8}"/>
              </a:ext>
            </a:extLst>
          </p:cNvPr>
          <p:cNvGraphicFramePr>
            <a:graphicFrameLocks noGrp="1"/>
          </p:cNvGraphicFramePr>
          <p:nvPr>
            <p:extLst>
              <p:ext uri="{D42A27DB-BD31-4B8C-83A1-F6EECF244321}">
                <p14:modId xmlns:p14="http://schemas.microsoft.com/office/powerpoint/2010/main" val="3391013"/>
              </p:ext>
            </p:extLst>
          </p:nvPr>
        </p:nvGraphicFramePr>
        <p:xfrm>
          <a:off x="1517714" y="4119239"/>
          <a:ext cx="6570482" cy="2559007"/>
        </p:xfrm>
        <a:graphic>
          <a:graphicData uri="http://schemas.openxmlformats.org/drawingml/2006/table">
            <a:tbl>
              <a:tblPr firstRow="1" firstCol="1" bandRow="1">
                <a:tableStyleId>{5C22544A-7EE6-4342-B048-85BDC9FD1C3A}</a:tableStyleId>
              </a:tblPr>
              <a:tblGrid>
                <a:gridCol w="2184274">
                  <a:extLst>
                    <a:ext uri="{9D8B030D-6E8A-4147-A177-3AD203B41FA5}">
                      <a16:colId xmlns:a16="http://schemas.microsoft.com/office/drawing/2014/main" val="3681594535"/>
                    </a:ext>
                  </a:extLst>
                </a:gridCol>
                <a:gridCol w="1083076">
                  <a:extLst>
                    <a:ext uri="{9D8B030D-6E8A-4147-A177-3AD203B41FA5}">
                      <a16:colId xmlns:a16="http://schemas.microsoft.com/office/drawing/2014/main" val="141937945"/>
                    </a:ext>
                  </a:extLst>
                </a:gridCol>
                <a:gridCol w="1065320">
                  <a:extLst>
                    <a:ext uri="{9D8B030D-6E8A-4147-A177-3AD203B41FA5}">
                      <a16:colId xmlns:a16="http://schemas.microsoft.com/office/drawing/2014/main" val="1234100766"/>
                    </a:ext>
                  </a:extLst>
                </a:gridCol>
                <a:gridCol w="1200025">
                  <a:extLst>
                    <a:ext uri="{9D8B030D-6E8A-4147-A177-3AD203B41FA5}">
                      <a16:colId xmlns:a16="http://schemas.microsoft.com/office/drawing/2014/main" val="696368260"/>
                    </a:ext>
                  </a:extLst>
                </a:gridCol>
                <a:gridCol w="1037787">
                  <a:extLst>
                    <a:ext uri="{9D8B030D-6E8A-4147-A177-3AD203B41FA5}">
                      <a16:colId xmlns:a16="http://schemas.microsoft.com/office/drawing/2014/main" val="65709603"/>
                    </a:ext>
                  </a:extLst>
                </a:gridCol>
              </a:tblGrid>
              <a:tr h="364447">
                <a:tc rowSpan="2">
                  <a:txBody>
                    <a:bodyPr/>
                    <a:lstStyle/>
                    <a:p>
                      <a:pPr algn="just">
                        <a:buNone/>
                      </a:pPr>
                      <a:r>
                        <a:rPr lang="en-US" sz="1600" dirty="0">
                          <a:effectLst/>
                        </a:rPr>
                        <a:t>Valuation Approach</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buNone/>
                      </a:pPr>
                      <a:r>
                        <a:rPr lang="en-US" sz="1100">
                          <a:effectLst/>
                        </a:rPr>
                        <a:t>Magnum Ventures Limited</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gridSpan="2">
                  <a:txBody>
                    <a:bodyPr/>
                    <a:lstStyle/>
                    <a:p>
                      <a:pPr algn="ctr">
                        <a:buNone/>
                      </a:pPr>
                      <a:r>
                        <a:rPr lang="en-US" sz="1100">
                          <a:effectLst/>
                        </a:rPr>
                        <a:t>Magnum Paperz Limited</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2039731464"/>
                  </a:ext>
                </a:extLst>
              </a:tr>
              <a:tr h="482258">
                <a:tc vMerge="1">
                  <a:txBody>
                    <a:bodyPr/>
                    <a:lstStyle/>
                    <a:p>
                      <a:endParaRPr lang="en-US"/>
                    </a:p>
                  </a:txBody>
                  <a:tcPr/>
                </a:tc>
                <a:tc>
                  <a:txBody>
                    <a:bodyPr/>
                    <a:lstStyle/>
                    <a:p>
                      <a:pPr algn="just">
                        <a:buNone/>
                      </a:pPr>
                      <a:r>
                        <a:rPr lang="en-US" sz="1600" dirty="0">
                          <a:effectLst/>
                        </a:rPr>
                        <a:t>Value Per Share</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buNone/>
                      </a:pPr>
                      <a:r>
                        <a:rPr lang="en-US" sz="1600" dirty="0">
                          <a:effectLst/>
                        </a:rPr>
                        <a:t>Weight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buNone/>
                      </a:pPr>
                      <a:r>
                        <a:rPr lang="en-US" sz="1600">
                          <a:effectLst/>
                        </a:rPr>
                        <a:t>Value Per Share</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buNone/>
                      </a:pPr>
                      <a:r>
                        <a:rPr lang="en-US" sz="1600">
                          <a:effectLst/>
                        </a:rPr>
                        <a:t>Weight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13068146"/>
                  </a:ext>
                </a:extLst>
              </a:tr>
              <a:tr h="241129">
                <a:tc>
                  <a:txBody>
                    <a:bodyPr/>
                    <a:lstStyle/>
                    <a:p>
                      <a:pPr algn="just">
                        <a:buNone/>
                      </a:pPr>
                      <a:r>
                        <a:rPr lang="en-US" sz="1600" dirty="0">
                          <a:effectLst/>
                        </a:rPr>
                        <a:t>Asset Approach</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93627610"/>
                  </a:ext>
                </a:extLst>
              </a:tr>
              <a:tr h="241129">
                <a:tc>
                  <a:txBody>
                    <a:bodyPr/>
                    <a:lstStyle/>
                    <a:p>
                      <a:pPr algn="just">
                        <a:buNone/>
                      </a:pPr>
                      <a:r>
                        <a:rPr lang="en-US" sz="1600" dirty="0">
                          <a:effectLst/>
                        </a:rPr>
                        <a:t>Income Approach</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62687949"/>
                  </a:ext>
                </a:extLst>
              </a:tr>
              <a:tr h="241129">
                <a:tc>
                  <a:txBody>
                    <a:bodyPr/>
                    <a:lstStyle/>
                    <a:p>
                      <a:pPr algn="just">
                        <a:buNone/>
                      </a:pPr>
                      <a:r>
                        <a:rPr lang="en-US" sz="1600">
                          <a:effectLst/>
                        </a:rPr>
                        <a:t>Market Approach</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30065658"/>
                  </a:ext>
                </a:extLst>
              </a:tr>
              <a:tr h="482258">
                <a:tc>
                  <a:txBody>
                    <a:bodyPr/>
                    <a:lstStyle/>
                    <a:p>
                      <a:pPr algn="just">
                        <a:buNone/>
                      </a:pPr>
                      <a:r>
                        <a:rPr lang="en-US" sz="1600">
                          <a:effectLst/>
                        </a:rPr>
                        <a:t>Relative Value per shares</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gridSpan="2">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3259560052"/>
                  </a:ext>
                </a:extLst>
              </a:tr>
              <a:tr h="482258">
                <a:tc>
                  <a:txBody>
                    <a:bodyPr/>
                    <a:lstStyle/>
                    <a:p>
                      <a:pPr algn="just">
                        <a:buNone/>
                      </a:pPr>
                      <a:r>
                        <a:rPr lang="en-US" sz="1600">
                          <a:effectLst/>
                        </a:rPr>
                        <a:t>Exchange Ratio</a:t>
                      </a:r>
                    </a:p>
                    <a:p>
                      <a:pPr algn="just">
                        <a:buNone/>
                      </a:pPr>
                      <a:r>
                        <a:rPr lang="en-US" sz="1600">
                          <a:effectLst/>
                        </a:rPr>
                        <a:t>(Rounded-off)</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buNone/>
                      </a:pPr>
                      <a:r>
                        <a:rPr lang="en-US" sz="1600" dirty="0">
                          <a:effectLst/>
                        </a:rPr>
                        <a:t>10</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gridSpan="2">
                  <a:txBody>
                    <a:bodyPr/>
                    <a:lstStyle/>
                    <a:p>
                      <a:pPr algn="ctr">
                        <a:buNone/>
                      </a:pPr>
                      <a:r>
                        <a:rPr lang="en-US" sz="1600" dirty="0">
                          <a:effectLst/>
                        </a:rPr>
                        <a:t>9</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2889539909"/>
                  </a:ext>
                </a:extLst>
              </a:tr>
            </a:tbl>
          </a:graphicData>
        </a:graphic>
      </p:graphicFrame>
      <p:sp>
        <p:nvSpPr>
          <p:cNvPr id="7" name="Rectangle 1">
            <a:extLst>
              <a:ext uri="{FF2B5EF4-FFF2-40B4-BE49-F238E27FC236}">
                <a16:creationId xmlns:a16="http://schemas.microsoft.com/office/drawing/2014/main" id="{51CCE5CE-2A5F-A16F-013C-AD02FF5EA3BD}"/>
              </a:ext>
            </a:extLst>
          </p:cNvPr>
          <p:cNvSpPr>
            <a:spLocks noChangeArrowheads="1"/>
          </p:cNvSpPr>
          <p:nvPr/>
        </p:nvSpPr>
        <p:spPr bwMode="auto">
          <a:xfrm>
            <a:off x="480767" y="2527054"/>
            <a:ext cx="7993930"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2" defTabSz="914400" eaLnBrk="0" fontAlgn="base" hangingPunct="0">
              <a:lnSpc>
                <a:spcPct val="100000"/>
              </a:lnSpc>
              <a:spcBef>
                <a:spcPct val="0"/>
              </a:spcBef>
              <a:spcAft>
                <a:spcPct val="0"/>
              </a:spcAft>
              <a:buClrTx/>
              <a:buSzTx/>
              <a:tabLst/>
            </a:pPr>
            <a:r>
              <a:rPr lang="en-US" altLang="en-US" sz="1200" dirty="0"/>
              <a:t>.  </a:t>
            </a:r>
          </a:p>
          <a:p>
            <a:pPr marR="0" lvl="2" defTabSz="914400" eaLnBrk="0" fontAlgn="base" hangingPunct="0">
              <a:lnSpc>
                <a:spcPct val="100000"/>
              </a:lnSpc>
              <a:spcBef>
                <a:spcPct val="0"/>
              </a:spcBef>
              <a:spcAft>
                <a:spcPct val="0"/>
              </a:spcAft>
              <a:buClrTx/>
              <a:buSzTx/>
              <a:tabLst/>
            </a:pPr>
            <a:endParaRPr lang="en-US" altLang="en-US" sz="1200" b="1" dirty="0"/>
          </a:p>
          <a:p>
            <a:pPr marR="0" lvl="2" defTabSz="914400" eaLnBrk="0" fontAlgn="base" hangingPunct="0">
              <a:lnSpc>
                <a:spcPct val="100000"/>
              </a:lnSpc>
              <a:spcBef>
                <a:spcPct val="0"/>
              </a:spcBef>
              <a:spcAft>
                <a:spcPct val="0"/>
              </a:spcAft>
              <a:buClrTx/>
              <a:buSzTx/>
              <a:tabLst/>
            </a:pPr>
            <a:endParaRPr lang="en-US" altLang="en-US" sz="1200" b="1" dirty="0"/>
          </a:p>
          <a:p>
            <a:pPr marR="0" lvl="2" defTabSz="914400" eaLnBrk="0" fontAlgn="base" hangingPunct="0">
              <a:lnSpc>
                <a:spcPct val="100000"/>
              </a:lnSpc>
              <a:spcBef>
                <a:spcPct val="0"/>
              </a:spcBef>
              <a:spcAft>
                <a:spcPct val="0"/>
              </a:spcAft>
              <a:buClrTx/>
              <a:buSzTx/>
              <a:tabLst/>
            </a:pPr>
            <a:endParaRPr lang="en-US" altLang="en-US" sz="1200" b="1" dirty="0"/>
          </a:p>
          <a:p>
            <a:pPr marR="0" lvl="2" defTabSz="914400" eaLnBrk="0" fontAlgn="base" hangingPunct="0">
              <a:lnSpc>
                <a:spcPct val="100000"/>
              </a:lnSpc>
              <a:spcBef>
                <a:spcPct val="0"/>
              </a:spcBef>
              <a:spcAft>
                <a:spcPct val="0"/>
              </a:spcAft>
              <a:buClrTx/>
              <a:buSzTx/>
              <a:tabLst/>
            </a:pPr>
            <a:endParaRPr lang="en-US" altLang="en-US" sz="1200" b="1" dirty="0"/>
          </a:p>
          <a:p>
            <a:pPr marR="0" lvl="2" defTabSz="914400" eaLnBrk="0" fontAlgn="base" hangingPunct="0">
              <a:lnSpc>
                <a:spcPct val="100000"/>
              </a:lnSpc>
              <a:spcBef>
                <a:spcPct val="0"/>
              </a:spcBef>
              <a:spcAft>
                <a:spcPct val="0"/>
              </a:spcAft>
              <a:buClrTx/>
              <a:buSzTx/>
              <a:tabLst/>
            </a:pPr>
            <a:endParaRPr lang="en-US" altLang="en-US" sz="1200" b="1" dirty="0"/>
          </a:p>
          <a:p>
            <a:pPr marR="0" lvl="2" defTabSz="914400" eaLnBrk="0" fontAlgn="base" hangingPunct="0">
              <a:lnSpc>
                <a:spcPct val="100000"/>
              </a:lnSpc>
              <a:spcBef>
                <a:spcPct val="0"/>
              </a:spcBef>
              <a:spcAft>
                <a:spcPct val="0"/>
              </a:spcAft>
              <a:buClrTx/>
              <a:buSzTx/>
              <a:tabLst/>
            </a:pPr>
            <a:r>
              <a:rPr lang="en-US" altLang="en-US" sz="1200" b="1" dirty="0"/>
              <a:t>B. </a:t>
            </a:r>
            <a:r>
              <a:rPr lang="en-US" altLang="en-US" sz="1400" b="1" dirty="0"/>
              <a:t>Ratio for Compulsorily Redeemable Preference Shareholders (CRPS):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 name="Slide Number Placeholder 1">
            <a:extLst>
              <a:ext uri="{FF2B5EF4-FFF2-40B4-BE49-F238E27FC236}">
                <a16:creationId xmlns:a16="http://schemas.microsoft.com/office/drawing/2014/main" id="{00C78009-7C02-AE71-DBED-E571B6CBF883}"/>
              </a:ext>
            </a:extLst>
          </p:cNvPr>
          <p:cNvSpPr>
            <a:spLocks noGrp="1"/>
          </p:cNvSpPr>
          <p:nvPr>
            <p:ph type="sldNum" sz="quarter" idx="12"/>
          </p:nvPr>
        </p:nvSpPr>
        <p:spPr/>
        <p:txBody>
          <a:bodyPr/>
          <a:lstStyle/>
          <a:p>
            <a:fld id="{C1FF6DA9-008F-8B48-92A6-B652298478BF}" type="slidenum">
              <a:rPr lang="en-US" smtClean="0"/>
              <a:t>32</a:t>
            </a:fld>
            <a:endParaRPr lang="en-US"/>
          </a:p>
        </p:txBody>
      </p:sp>
    </p:spTree>
  </p:cSld>
  <p:clrMapOvr>
    <a:overrideClrMapping bg1="dk1" tx1="lt1" bg2="dk2" tx2="lt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D45231B-7F52-F27E-37A4-2402D001325F}"/>
              </a:ext>
            </a:extLst>
          </p:cNvPr>
          <p:cNvSpPr txBox="1"/>
          <p:nvPr/>
        </p:nvSpPr>
        <p:spPr>
          <a:xfrm>
            <a:off x="424207" y="1082919"/>
            <a:ext cx="10642862" cy="4739759"/>
          </a:xfrm>
          <a:prstGeom prst="rect">
            <a:avLst/>
          </a:prstGeom>
          <a:noFill/>
        </p:spPr>
        <p:txBody>
          <a:bodyPr wrap="square">
            <a:spAutoFit/>
          </a:bodyPr>
          <a:lstStyle/>
          <a:p>
            <a:pPr algn="just" defTabSz="914400" eaLnBrk="0" fontAlgn="base" hangingPunct="0">
              <a:spcBef>
                <a:spcPct val="0"/>
              </a:spcBef>
              <a:spcAft>
                <a:spcPct val="0"/>
              </a:spcAft>
            </a:pPr>
            <a:r>
              <a:rPr lang="en-US" sz="1600" dirty="0"/>
              <a:t>Note (I) (B): Considering that (1) the CRPS are being issued by the Resulting Company on a strictly proportionate basis and on identical terms and conditions as existing prior to the Scheme (2) the aggregate nominal and economic value of CRPS held collectively in the Demerged Company and the Resulting Company post-Scheme shall be equal to the aggregate pre-Scheme value of CRPS in the Demerged Company, and (3) the demerger is structured on a mirror ownership basis, there is no alteration in the relative economic interest of the CRPS holders.</a:t>
            </a:r>
          </a:p>
          <a:p>
            <a:pPr algn="just" defTabSz="914400" eaLnBrk="0" fontAlgn="base" hangingPunct="0">
              <a:spcBef>
                <a:spcPct val="0"/>
              </a:spcBef>
              <a:spcAft>
                <a:spcPct val="0"/>
              </a:spcAft>
            </a:pPr>
            <a:r>
              <a:rPr lang="en-US" sz="1600" dirty="0"/>
              <a:t> </a:t>
            </a:r>
          </a:p>
          <a:p>
            <a:pPr algn="just" defTabSz="914400" eaLnBrk="0" fontAlgn="base" hangingPunct="0">
              <a:spcBef>
                <a:spcPct val="0"/>
              </a:spcBef>
              <a:spcAft>
                <a:spcPct val="0"/>
              </a:spcAft>
            </a:pPr>
            <a:r>
              <a:rPr lang="en-US" sz="1600" dirty="0"/>
              <a:t>Accordingly, a separate valuation under the Asset Approach, Income Approach, or Market Approach is not required for the purpose of issuance of CRPS pursuant to the Scheme.</a:t>
            </a:r>
          </a:p>
          <a:p>
            <a:pPr algn="just" defTabSz="914400" eaLnBrk="0" fontAlgn="base" hangingPunct="0">
              <a:spcBef>
                <a:spcPct val="0"/>
              </a:spcBef>
              <a:spcAft>
                <a:spcPct val="0"/>
              </a:spcAft>
            </a:pPr>
            <a:r>
              <a:rPr lang="en-US" sz="1600" dirty="0"/>
              <a:t> </a:t>
            </a:r>
          </a:p>
          <a:p>
            <a:pPr algn="just" defTabSz="914400" eaLnBrk="0" fontAlgn="base" hangingPunct="0">
              <a:spcBef>
                <a:spcPct val="0"/>
              </a:spcBef>
              <a:spcAft>
                <a:spcPct val="0"/>
              </a:spcAft>
            </a:pPr>
            <a:r>
              <a:rPr lang="en-US" sz="1600" dirty="0"/>
              <a:t>Based on discussions with the management and a review of the capital structure, the following exchange ratio for CRPS is recommended as part of the Scheme:</a:t>
            </a:r>
          </a:p>
          <a:p>
            <a:pPr algn="just" defTabSz="914400" eaLnBrk="0" fontAlgn="base" hangingPunct="0">
              <a:spcBef>
                <a:spcPct val="0"/>
              </a:spcBef>
              <a:spcAft>
                <a:spcPct val="0"/>
              </a:spcAft>
            </a:pPr>
            <a:endParaRPr lang="en-US" sz="1600" dirty="0"/>
          </a:p>
          <a:p>
            <a:pPr algn="just" defTabSz="914400" eaLnBrk="0" fontAlgn="base" hangingPunct="0">
              <a:spcBef>
                <a:spcPct val="0"/>
              </a:spcBef>
              <a:spcAft>
                <a:spcPct val="0"/>
              </a:spcAft>
            </a:pPr>
            <a:r>
              <a:rPr lang="en-US" sz="1600" dirty="0"/>
              <a:t>“The Resulting Company shall issue and allot nine (9) New Compulsorily Redeemable Preference Shares of face value of INR 100 each, credited as fully paid-up, to each of the Compulsorily Redeemable Preference Shareholder of the Demerged Company for every ten (10) Compulsorily Redeemable Preference Shares of face value of INR 100 each held by them in the Demerged Company, on the same terms and conditions.”</a:t>
            </a:r>
          </a:p>
          <a:p>
            <a:pPr marL="900430" algn="just">
              <a:buNone/>
            </a:pPr>
            <a:endParaRPr lang="en-US" sz="1400" dirty="0">
              <a:effectLst/>
              <a:latin typeface="Times New Roman" panose="02020603050405020304" pitchFamily="18" charset="0"/>
              <a:ea typeface="Times New Roman" panose="02020603050405020304" pitchFamily="18" charset="0"/>
            </a:endParaRPr>
          </a:p>
        </p:txBody>
      </p:sp>
      <p:sp>
        <p:nvSpPr>
          <p:cNvPr id="2" name="Slide Number Placeholder 1">
            <a:extLst>
              <a:ext uri="{FF2B5EF4-FFF2-40B4-BE49-F238E27FC236}">
                <a16:creationId xmlns:a16="http://schemas.microsoft.com/office/drawing/2014/main" id="{E44B4397-2265-C45B-815B-C08F9FE1AB5A}"/>
              </a:ext>
            </a:extLst>
          </p:cNvPr>
          <p:cNvSpPr>
            <a:spLocks noGrp="1"/>
          </p:cNvSpPr>
          <p:nvPr>
            <p:ph type="sldNum" sz="quarter" idx="12"/>
          </p:nvPr>
        </p:nvSpPr>
        <p:spPr/>
        <p:txBody>
          <a:bodyPr/>
          <a:lstStyle/>
          <a:p>
            <a:fld id="{C1FF6DA9-008F-8B48-92A6-B652298478BF}" type="slidenum">
              <a:rPr lang="en-US" smtClean="0"/>
              <a:t>33</a:t>
            </a:fld>
            <a:endParaRPr lang="en-US"/>
          </a:p>
        </p:txBody>
      </p:sp>
    </p:spTree>
    <p:extLst>
      <p:ext uri="{BB962C8B-B14F-4D97-AF65-F5344CB8AC3E}">
        <p14:creationId xmlns:p14="http://schemas.microsoft.com/office/powerpoint/2010/main" val="903351932"/>
      </p:ext>
    </p:extLst>
  </p:cSld>
  <p:clrMapOvr>
    <a:overrideClrMapping bg1="dk1" tx1="lt1" bg2="dk2" tx2="lt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A63D400-9D2C-134E-3A2F-FD37A2043A21}"/>
              </a:ext>
            </a:extLst>
          </p:cNvPr>
          <p:cNvSpPr txBox="1"/>
          <p:nvPr/>
        </p:nvSpPr>
        <p:spPr>
          <a:xfrm>
            <a:off x="131974" y="540696"/>
            <a:ext cx="5962437" cy="611962"/>
          </a:xfrm>
          <a:prstGeom prst="rect">
            <a:avLst/>
          </a:prstGeom>
          <a:noFill/>
        </p:spPr>
        <p:txBody>
          <a:bodyPr wrap="square">
            <a:spAutoFit/>
          </a:bodyPr>
          <a:lstStyle/>
          <a:p>
            <a:pPr lvl="2" algn="just">
              <a:lnSpc>
                <a:spcPct val="115000"/>
              </a:lnSpc>
              <a:spcAft>
                <a:spcPts val="800"/>
              </a:spcAft>
            </a:pPr>
            <a:r>
              <a:rPr lang="en-US" sz="1400" dirty="0"/>
              <a:t>II.   Reduction of Capital in the Demerged Company:</a:t>
            </a:r>
          </a:p>
          <a:p>
            <a:pPr algn="just">
              <a:buNone/>
            </a:pPr>
            <a:r>
              <a:rPr lang="en-US" sz="1100" b="1" dirty="0">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p:txBody>
      </p:sp>
      <p:graphicFrame>
        <p:nvGraphicFramePr>
          <p:cNvPr id="4" name="Table 3">
            <a:extLst>
              <a:ext uri="{FF2B5EF4-FFF2-40B4-BE49-F238E27FC236}">
                <a16:creationId xmlns:a16="http://schemas.microsoft.com/office/drawing/2014/main" id="{25134A60-3E85-EF12-9987-3F57B04CC148}"/>
              </a:ext>
            </a:extLst>
          </p:cNvPr>
          <p:cNvGraphicFramePr>
            <a:graphicFrameLocks noGrp="1"/>
          </p:cNvGraphicFramePr>
          <p:nvPr>
            <p:extLst>
              <p:ext uri="{D42A27DB-BD31-4B8C-83A1-F6EECF244321}">
                <p14:modId xmlns:p14="http://schemas.microsoft.com/office/powerpoint/2010/main" val="609846560"/>
              </p:ext>
            </p:extLst>
          </p:nvPr>
        </p:nvGraphicFramePr>
        <p:xfrm>
          <a:off x="1753386" y="1379712"/>
          <a:ext cx="6259399" cy="3007208"/>
        </p:xfrm>
        <a:graphic>
          <a:graphicData uri="http://schemas.openxmlformats.org/drawingml/2006/table">
            <a:tbl>
              <a:tblPr firstRow="1" firstCol="1" bandRow="1">
                <a:tableStyleId>{5C22544A-7EE6-4342-B048-85BDC9FD1C3A}</a:tableStyleId>
              </a:tblPr>
              <a:tblGrid>
                <a:gridCol w="2151919">
                  <a:extLst>
                    <a:ext uri="{9D8B030D-6E8A-4147-A177-3AD203B41FA5}">
                      <a16:colId xmlns:a16="http://schemas.microsoft.com/office/drawing/2014/main" val="3110450542"/>
                    </a:ext>
                  </a:extLst>
                </a:gridCol>
                <a:gridCol w="923078">
                  <a:extLst>
                    <a:ext uri="{9D8B030D-6E8A-4147-A177-3AD203B41FA5}">
                      <a16:colId xmlns:a16="http://schemas.microsoft.com/office/drawing/2014/main" val="4100881300"/>
                    </a:ext>
                  </a:extLst>
                </a:gridCol>
                <a:gridCol w="923078">
                  <a:extLst>
                    <a:ext uri="{9D8B030D-6E8A-4147-A177-3AD203B41FA5}">
                      <a16:colId xmlns:a16="http://schemas.microsoft.com/office/drawing/2014/main" val="4250035975"/>
                    </a:ext>
                  </a:extLst>
                </a:gridCol>
                <a:gridCol w="923078">
                  <a:extLst>
                    <a:ext uri="{9D8B030D-6E8A-4147-A177-3AD203B41FA5}">
                      <a16:colId xmlns:a16="http://schemas.microsoft.com/office/drawing/2014/main" val="4002068002"/>
                    </a:ext>
                  </a:extLst>
                </a:gridCol>
                <a:gridCol w="1338246">
                  <a:extLst>
                    <a:ext uri="{9D8B030D-6E8A-4147-A177-3AD203B41FA5}">
                      <a16:colId xmlns:a16="http://schemas.microsoft.com/office/drawing/2014/main" val="215977509"/>
                    </a:ext>
                  </a:extLst>
                </a:gridCol>
              </a:tblGrid>
              <a:tr h="562209">
                <a:tc rowSpan="2">
                  <a:txBody>
                    <a:bodyPr/>
                    <a:lstStyle/>
                    <a:p>
                      <a:pPr algn="just">
                        <a:buNone/>
                      </a:pPr>
                      <a:r>
                        <a:rPr lang="en-US" sz="1600" dirty="0">
                          <a:effectLst/>
                        </a:rPr>
                        <a:t>Valuation Approach</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buNone/>
                      </a:pPr>
                      <a:r>
                        <a:rPr lang="en-US" sz="1600" dirty="0">
                          <a:effectLst/>
                        </a:rPr>
                        <a:t>Magnum Ventures Limited</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gridSpan="2">
                  <a:txBody>
                    <a:bodyPr/>
                    <a:lstStyle/>
                    <a:p>
                      <a:pPr algn="ctr">
                        <a:buNone/>
                      </a:pPr>
                      <a:r>
                        <a:rPr lang="en-US" sz="1600">
                          <a:effectLst/>
                        </a:rPr>
                        <a:t>Magnum Paperz Limited</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2494262986"/>
                  </a:ext>
                </a:extLst>
              </a:tr>
              <a:tr h="109326">
                <a:tc vMerge="1">
                  <a:txBody>
                    <a:bodyPr/>
                    <a:lstStyle/>
                    <a:p>
                      <a:endParaRPr lang="en-US"/>
                    </a:p>
                  </a:txBody>
                  <a:tcPr/>
                </a:tc>
                <a:tc>
                  <a:txBody>
                    <a:bodyPr/>
                    <a:lstStyle/>
                    <a:p>
                      <a:pPr algn="just">
                        <a:buNone/>
                      </a:pPr>
                      <a:r>
                        <a:rPr lang="en-US" sz="1600" dirty="0">
                          <a:effectLst/>
                        </a:rPr>
                        <a:t>Value Per Share</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buNone/>
                      </a:pPr>
                      <a:r>
                        <a:rPr lang="en-US" sz="1600" dirty="0">
                          <a:effectLst/>
                        </a:rPr>
                        <a:t>Weight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buNone/>
                      </a:pPr>
                      <a:r>
                        <a:rPr lang="en-US" sz="1600" dirty="0">
                          <a:effectLst/>
                        </a:rPr>
                        <a:t>Value Per Share</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buNone/>
                      </a:pPr>
                      <a:r>
                        <a:rPr lang="en-US" sz="1600">
                          <a:effectLst/>
                        </a:rPr>
                        <a:t>Weight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38820237"/>
                  </a:ext>
                </a:extLst>
              </a:tr>
              <a:tr h="249182">
                <a:tc>
                  <a:txBody>
                    <a:bodyPr/>
                    <a:lstStyle/>
                    <a:p>
                      <a:pPr algn="just">
                        <a:buNone/>
                      </a:pPr>
                      <a:r>
                        <a:rPr lang="en-US" sz="1600">
                          <a:effectLst/>
                        </a:rPr>
                        <a:t>Asset Approach</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26341218"/>
                  </a:ext>
                </a:extLst>
              </a:tr>
              <a:tr h="245097">
                <a:tc>
                  <a:txBody>
                    <a:bodyPr/>
                    <a:lstStyle/>
                    <a:p>
                      <a:pPr algn="just">
                        <a:buNone/>
                      </a:pPr>
                      <a:r>
                        <a:rPr lang="en-US" sz="1600">
                          <a:effectLst/>
                        </a:rPr>
                        <a:t>Income Approach</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97754819"/>
                  </a:ext>
                </a:extLst>
              </a:tr>
              <a:tr h="216816">
                <a:tc>
                  <a:txBody>
                    <a:bodyPr/>
                    <a:lstStyle/>
                    <a:p>
                      <a:pPr algn="just">
                        <a:buNone/>
                      </a:pPr>
                      <a:r>
                        <a:rPr lang="en-US" sz="1600">
                          <a:effectLst/>
                        </a:rPr>
                        <a:t>Market Approach</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50501688"/>
                  </a:ext>
                </a:extLst>
              </a:tr>
              <a:tr h="220964">
                <a:tc>
                  <a:txBody>
                    <a:bodyPr/>
                    <a:lstStyle/>
                    <a:p>
                      <a:pPr algn="just">
                        <a:buNone/>
                      </a:pPr>
                      <a:r>
                        <a:rPr lang="en-US" sz="1600">
                          <a:effectLst/>
                        </a:rPr>
                        <a:t>Relative Value per shares</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gridSpan="2">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973486490"/>
                  </a:ext>
                </a:extLst>
              </a:tr>
              <a:tr h="361335">
                <a:tc>
                  <a:txBody>
                    <a:bodyPr/>
                    <a:lstStyle/>
                    <a:p>
                      <a:pPr algn="just">
                        <a:buNone/>
                      </a:pPr>
                      <a:r>
                        <a:rPr lang="en-US" sz="1600">
                          <a:effectLst/>
                        </a:rPr>
                        <a:t>Exchange Ratio</a:t>
                      </a:r>
                    </a:p>
                    <a:p>
                      <a:pPr algn="just">
                        <a:buNone/>
                      </a:pPr>
                      <a:r>
                        <a:rPr lang="en-US" sz="1600">
                          <a:effectLst/>
                        </a:rPr>
                        <a:t>(Rounded-off)</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buNone/>
                      </a:pPr>
                      <a:r>
                        <a:rPr lang="en-US" sz="1600">
                          <a:effectLst/>
                        </a:rPr>
                        <a:t>0.30 </a:t>
                      </a:r>
                    </a:p>
                    <a:p>
                      <a:pPr algn="ctr">
                        <a:buNone/>
                      </a:pPr>
                      <a:r>
                        <a:rPr lang="en-US" sz="1600">
                          <a:effectLst/>
                        </a:rPr>
                        <a:t>(i.e., 3/10 or 3:10)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gridSpan="2">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3416176436"/>
                  </a:ext>
                </a:extLst>
              </a:tr>
            </a:tbl>
          </a:graphicData>
        </a:graphic>
      </p:graphicFrame>
      <p:sp>
        <p:nvSpPr>
          <p:cNvPr id="5" name="Rectangle 1">
            <a:extLst>
              <a:ext uri="{FF2B5EF4-FFF2-40B4-BE49-F238E27FC236}">
                <a16:creationId xmlns:a16="http://schemas.microsoft.com/office/drawing/2014/main" id="{AC83689E-A59D-78B8-1740-F668D9F561B8}"/>
              </a:ext>
            </a:extLst>
          </p:cNvPr>
          <p:cNvSpPr>
            <a:spLocks noChangeArrowheads="1"/>
          </p:cNvSpPr>
          <p:nvPr/>
        </p:nvSpPr>
        <p:spPr bwMode="auto">
          <a:xfrm>
            <a:off x="362949" y="928006"/>
            <a:ext cx="596243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3" defTabSz="914400" eaLnBrk="0" fontAlgn="base" hangingPunct="0">
              <a:spcBef>
                <a:spcPct val="0"/>
              </a:spcBef>
              <a:spcAft>
                <a:spcPct val="0"/>
              </a:spcAft>
            </a:pPr>
            <a:r>
              <a:rPr lang="en-US" altLang="en-US" sz="1400" dirty="0"/>
              <a:t>A. Exchange Ratio for Equity Shareholders: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 name="Slide Number Placeholder 1">
            <a:extLst>
              <a:ext uri="{FF2B5EF4-FFF2-40B4-BE49-F238E27FC236}">
                <a16:creationId xmlns:a16="http://schemas.microsoft.com/office/drawing/2014/main" id="{EEBB7C70-0025-85E5-8E9D-0961E3760AD4}"/>
              </a:ext>
            </a:extLst>
          </p:cNvPr>
          <p:cNvSpPr>
            <a:spLocks noGrp="1"/>
          </p:cNvSpPr>
          <p:nvPr>
            <p:ph type="sldNum" sz="quarter" idx="12"/>
          </p:nvPr>
        </p:nvSpPr>
        <p:spPr/>
        <p:txBody>
          <a:bodyPr/>
          <a:lstStyle/>
          <a:p>
            <a:fld id="{C1FF6DA9-008F-8B48-92A6-B652298478BF}" type="slidenum">
              <a:rPr lang="en-US" smtClean="0"/>
              <a:t>34</a:t>
            </a:fld>
            <a:endParaRPr lang="en-US"/>
          </a:p>
        </p:txBody>
      </p:sp>
    </p:spTree>
    <p:extLst>
      <p:ext uri="{BB962C8B-B14F-4D97-AF65-F5344CB8AC3E}">
        <p14:creationId xmlns:p14="http://schemas.microsoft.com/office/powerpoint/2010/main" val="13532522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5FC28DA-9BF1-22BC-7054-0AD3F361D711}"/>
              </a:ext>
            </a:extLst>
          </p:cNvPr>
          <p:cNvSpPr txBox="1"/>
          <p:nvPr/>
        </p:nvSpPr>
        <p:spPr>
          <a:xfrm>
            <a:off x="1118587" y="683736"/>
            <a:ext cx="8691238" cy="382477"/>
          </a:xfrm>
          <a:prstGeom prst="rect">
            <a:avLst/>
          </a:prstGeom>
          <a:noFill/>
        </p:spPr>
        <p:txBody>
          <a:bodyPr wrap="square">
            <a:spAutoFit/>
          </a:bodyPr>
          <a:lstStyle/>
          <a:p>
            <a:pPr lvl="0" algn="just">
              <a:lnSpc>
                <a:spcPct val="115000"/>
              </a:lnSpc>
              <a:spcAft>
                <a:spcPts val="800"/>
              </a:spcAft>
            </a:pPr>
            <a:r>
              <a:rPr lang="en-US" sz="1800" dirty="0"/>
              <a:t>B. </a:t>
            </a:r>
            <a:r>
              <a:rPr lang="en-US" sz="1400" dirty="0"/>
              <a:t>Exchange Ratio for Compulsorily Redeemable Preference Shareholders (CRPS):</a:t>
            </a:r>
          </a:p>
        </p:txBody>
      </p:sp>
      <p:graphicFrame>
        <p:nvGraphicFramePr>
          <p:cNvPr id="6" name="Table 5">
            <a:extLst>
              <a:ext uri="{FF2B5EF4-FFF2-40B4-BE49-F238E27FC236}">
                <a16:creationId xmlns:a16="http://schemas.microsoft.com/office/drawing/2014/main" id="{98AD0810-3808-9E99-2E48-1F83AEEABB0F}"/>
              </a:ext>
            </a:extLst>
          </p:cNvPr>
          <p:cNvGraphicFramePr>
            <a:graphicFrameLocks noGrp="1"/>
          </p:cNvGraphicFramePr>
          <p:nvPr>
            <p:extLst>
              <p:ext uri="{D42A27DB-BD31-4B8C-83A1-F6EECF244321}">
                <p14:modId xmlns:p14="http://schemas.microsoft.com/office/powerpoint/2010/main" val="1889533352"/>
              </p:ext>
            </p:extLst>
          </p:nvPr>
        </p:nvGraphicFramePr>
        <p:xfrm>
          <a:off x="1393795" y="1307570"/>
          <a:ext cx="7783235" cy="3500818"/>
        </p:xfrm>
        <a:graphic>
          <a:graphicData uri="http://schemas.openxmlformats.org/drawingml/2006/table">
            <a:tbl>
              <a:tblPr firstRow="1" firstCol="1" bandRow="1">
                <a:tableStyleId>{5C22544A-7EE6-4342-B048-85BDC9FD1C3A}</a:tableStyleId>
              </a:tblPr>
              <a:tblGrid>
                <a:gridCol w="2336030">
                  <a:extLst>
                    <a:ext uri="{9D8B030D-6E8A-4147-A177-3AD203B41FA5}">
                      <a16:colId xmlns:a16="http://schemas.microsoft.com/office/drawing/2014/main" val="994838749"/>
                    </a:ext>
                  </a:extLst>
                </a:gridCol>
                <a:gridCol w="1002053">
                  <a:extLst>
                    <a:ext uri="{9D8B030D-6E8A-4147-A177-3AD203B41FA5}">
                      <a16:colId xmlns:a16="http://schemas.microsoft.com/office/drawing/2014/main" val="642625317"/>
                    </a:ext>
                  </a:extLst>
                </a:gridCol>
                <a:gridCol w="1002053">
                  <a:extLst>
                    <a:ext uri="{9D8B030D-6E8A-4147-A177-3AD203B41FA5}">
                      <a16:colId xmlns:a16="http://schemas.microsoft.com/office/drawing/2014/main" val="922845594"/>
                    </a:ext>
                  </a:extLst>
                </a:gridCol>
                <a:gridCol w="1002053">
                  <a:extLst>
                    <a:ext uri="{9D8B030D-6E8A-4147-A177-3AD203B41FA5}">
                      <a16:colId xmlns:a16="http://schemas.microsoft.com/office/drawing/2014/main" val="2880244703"/>
                    </a:ext>
                  </a:extLst>
                </a:gridCol>
                <a:gridCol w="2441046">
                  <a:extLst>
                    <a:ext uri="{9D8B030D-6E8A-4147-A177-3AD203B41FA5}">
                      <a16:colId xmlns:a16="http://schemas.microsoft.com/office/drawing/2014/main" val="1343688815"/>
                    </a:ext>
                  </a:extLst>
                </a:gridCol>
              </a:tblGrid>
              <a:tr h="1062418">
                <a:tc rowSpan="2">
                  <a:txBody>
                    <a:bodyPr/>
                    <a:lstStyle/>
                    <a:p>
                      <a:pPr algn="just">
                        <a:buNone/>
                      </a:pPr>
                      <a:r>
                        <a:rPr lang="en-US" sz="1600" dirty="0">
                          <a:effectLst/>
                        </a:rPr>
                        <a:t>Valuation Approach</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buNone/>
                      </a:pPr>
                      <a:r>
                        <a:rPr lang="en-US" sz="1600">
                          <a:effectLst/>
                        </a:rPr>
                        <a:t>Magnum Ventures Limited</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gridSpan="2">
                  <a:txBody>
                    <a:bodyPr/>
                    <a:lstStyle/>
                    <a:p>
                      <a:pPr algn="ctr">
                        <a:buNone/>
                      </a:pPr>
                      <a:r>
                        <a:rPr lang="en-US" sz="1600">
                          <a:effectLst/>
                        </a:rPr>
                        <a:t>Magnum Paperz Limited</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704936608"/>
                  </a:ext>
                </a:extLst>
              </a:tr>
              <a:tr h="421330">
                <a:tc vMerge="1">
                  <a:txBody>
                    <a:bodyPr/>
                    <a:lstStyle/>
                    <a:p>
                      <a:endParaRPr lang="en-US"/>
                    </a:p>
                  </a:txBody>
                  <a:tcPr/>
                </a:tc>
                <a:tc>
                  <a:txBody>
                    <a:bodyPr/>
                    <a:lstStyle/>
                    <a:p>
                      <a:pPr algn="just">
                        <a:buNone/>
                      </a:pPr>
                      <a:r>
                        <a:rPr lang="en-US" sz="1600" dirty="0">
                          <a:effectLst/>
                        </a:rPr>
                        <a:t>Value Per Share</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buNone/>
                      </a:pPr>
                      <a:r>
                        <a:rPr lang="en-US" sz="1600" dirty="0">
                          <a:effectLst/>
                        </a:rPr>
                        <a:t>Weight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buNone/>
                      </a:pPr>
                      <a:r>
                        <a:rPr lang="en-US" sz="1600">
                          <a:effectLst/>
                        </a:rPr>
                        <a:t>Value Per Share</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buNone/>
                      </a:pPr>
                      <a:r>
                        <a:rPr lang="en-US" sz="1600">
                          <a:effectLst/>
                        </a:rPr>
                        <a:t>Weight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79217758"/>
                  </a:ext>
                </a:extLst>
              </a:tr>
              <a:tr h="210664">
                <a:tc>
                  <a:txBody>
                    <a:bodyPr/>
                    <a:lstStyle/>
                    <a:p>
                      <a:pPr algn="just">
                        <a:buNone/>
                      </a:pPr>
                      <a:r>
                        <a:rPr lang="en-US" sz="1600">
                          <a:effectLst/>
                        </a:rPr>
                        <a:t>Asset Approach</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17955703"/>
                  </a:ext>
                </a:extLst>
              </a:tr>
              <a:tr h="210664">
                <a:tc>
                  <a:txBody>
                    <a:bodyPr/>
                    <a:lstStyle/>
                    <a:p>
                      <a:pPr algn="just">
                        <a:buNone/>
                      </a:pPr>
                      <a:r>
                        <a:rPr lang="en-US" sz="1600">
                          <a:effectLst/>
                        </a:rPr>
                        <a:t>Income Approach</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4612594"/>
                  </a:ext>
                </a:extLst>
              </a:tr>
              <a:tr h="210664">
                <a:tc>
                  <a:txBody>
                    <a:bodyPr/>
                    <a:lstStyle/>
                    <a:p>
                      <a:pPr algn="just">
                        <a:buNone/>
                      </a:pPr>
                      <a:r>
                        <a:rPr lang="en-US" sz="1600">
                          <a:effectLst/>
                        </a:rPr>
                        <a:t>Market Approach</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30503169"/>
                  </a:ext>
                </a:extLst>
              </a:tr>
              <a:tr h="210664">
                <a:tc>
                  <a:txBody>
                    <a:bodyPr/>
                    <a:lstStyle/>
                    <a:p>
                      <a:pPr algn="just">
                        <a:buNone/>
                      </a:pPr>
                      <a:r>
                        <a:rPr lang="en-US" sz="1600">
                          <a:effectLst/>
                        </a:rPr>
                        <a:t>Relative Value per shares</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buNone/>
                      </a:pPr>
                      <a:r>
                        <a:rPr lang="en-US" sz="1600">
                          <a:effectLst/>
                        </a:rPr>
                        <a:t>N.A.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gridSpan="2">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2716988399"/>
                  </a:ext>
                </a:extLst>
              </a:tr>
              <a:tr h="421330">
                <a:tc>
                  <a:txBody>
                    <a:bodyPr/>
                    <a:lstStyle/>
                    <a:p>
                      <a:pPr algn="just">
                        <a:buNone/>
                      </a:pPr>
                      <a:r>
                        <a:rPr lang="en-US" sz="1600">
                          <a:effectLst/>
                        </a:rPr>
                        <a:t>Exchange Ratio</a:t>
                      </a:r>
                    </a:p>
                    <a:p>
                      <a:pPr algn="just">
                        <a:buNone/>
                      </a:pPr>
                      <a:r>
                        <a:rPr lang="en-US" sz="1600">
                          <a:effectLst/>
                        </a:rPr>
                        <a:t>(Rounded-off)</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buNone/>
                      </a:pPr>
                      <a:r>
                        <a:rPr lang="en-US" sz="1600">
                          <a:effectLst/>
                        </a:rPr>
                        <a:t>0.10 </a:t>
                      </a:r>
                    </a:p>
                    <a:p>
                      <a:pPr algn="ctr">
                        <a:buNone/>
                      </a:pPr>
                      <a:r>
                        <a:rPr lang="en-US" sz="1600">
                          <a:effectLst/>
                        </a:rPr>
                        <a:t>(i.e., 1/10 or 1:10)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gridSpan="2">
                  <a:txBody>
                    <a:bodyPr/>
                    <a:lstStyle/>
                    <a:p>
                      <a:pPr algn="ctr">
                        <a:buNone/>
                      </a:pPr>
                      <a:r>
                        <a:rPr lang="en-US" sz="1600" dirty="0">
                          <a:effectLst/>
                        </a:rPr>
                        <a:t>N.A.</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2550252323"/>
                  </a:ext>
                </a:extLst>
              </a:tr>
            </a:tbl>
          </a:graphicData>
        </a:graphic>
      </p:graphicFrame>
      <p:sp>
        <p:nvSpPr>
          <p:cNvPr id="2" name="Slide Number Placeholder 1">
            <a:extLst>
              <a:ext uri="{FF2B5EF4-FFF2-40B4-BE49-F238E27FC236}">
                <a16:creationId xmlns:a16="http://schemas.microsoft.com/office/drawing/2014/main" id="{DB199834-53B8-D52A-56D1-4E3B08137759}"/>
              </a:ext>
            </a:extLst>
          </p:cNvPr>
          <p:cNvSpPr>
            <a:spLocks noGrp="1"/>
          </p:cNvSpPr>
          <p:nvPr>
            <p:ph type="sldNum" sz="quarter" idx="12"/>
          </p:nvPr>
        </p:nvSpPr>
        <p:spPr/>
        <p:txBody>
          <a:bodyPr/>
          <a:lstStyle/>
          <a:p>
            <a:fld id="{C1FF6DA9-008F-8B48-92A6-B652298478BF}" type="slidenum">
              <a:rPr lang="en-US" smtClean="0"/>
              <a:t>35</a:t>
            </a:fld>
            <a:endParaRPr lang="en-US"/>
          </a:p>
        </p:txBody>
      </p:sp>
    </p:spTree>
    <p:extLst>
      <p:ext uri="{BB962C8B-B14F-4D97-AF65-F5344CB8AC3E}">
        <p14:creationId xmlns:p14="http://schemas.microsoft.com/office/powerpoint/2010/main" val="24506058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7A8146-B445-EA9F-2019-FA847B4BB5D8}"/>
              </a:ext>
            </a:extLst>
          </p:cNvPr>
          <p:cNvSpPr txBox="1"/>
          <p:nvPr/>
        </p:nvSpPr>
        <p:spPr>
          <a:xfrm>
            <a:off x="-452487" y="596147"/>
            <a:ext cx="11510128" cy="3539430"/>
          </a:xfrm>
          <a:prstGeom prst="rect">
            <a:avLst/>
          </a:prstGeom>
          <a:noFill/>
        </p:spPr>
        <p:txBody>
          <a:bodyPr wrap="square">
            <a:spAutoFit/>
          </a:bodyPr>
          <a:lstStyle/>
          <a:p>
            <a:pPr marL="900430" algn="just">
              <a:buNone/>
            </a:pPr>
            <a:r>
              <a:rPr lang="en-US" sz="1600" dirty="0"/>
              <a:t>Note (II)(A) and II(B): As a consequence of the aforesaid reduction, upon the Scheme </a:t>
            </a:r>
          </a:p>
          <a:p>
            <a:pPr marL="900430" algn="just">
              <a:buNone/>
            </a:pPr>
            <a:r>
              <a:rPr lang="en-US" sz="1600" dirty="0"/>
              <a:t>becoming effective and without any further act, instrument or deed:</a:t>
            </a:r>
          </a:p>
          <a:p>
            <a:pPr algn="just">
              <a:buNone/>
            </a:pPr>
            <a:r>
              <a:rPr lang="en-IN" sz="1600" dirty="0"/>
              <a:t> </a:t>
            </a:r>
            <a:endParaRPr lang="en-US" sz="1600" dirty="0"/>
          </a:p>
          <a:p>
            <a:pPr marL="2514600" lvl="5" indent="-228600" algn="just">
              <a:buFont typeface="+mj-lt"/>
              <a:buAutoNum type="romanLcParenBoth"/>
            </a:pPr>
            <a:r>
              <a:rPr lang="en-IN" sz="1600" dirty="0"/>
              <a:t>For every ten (10) equity shares of face value INR 10 each held in the Demerged Company as on the Record Date, the equity shareholders shall thereafter hold three (3) equity shares of face value INR 10 each, credited as fully paid-up, and the balance seven (7) equity shares of face value INR 10 each shall stand cancelled and extinguished.</a:t>
            </a:r>
            <a:endParaRPr lang="en-US" sz="1600" dirty="0"/>
          </a:p>
          <a:p>
            <a:pPr marL="810260" algn="just">
              <a:buNone/>
            </a:pPr>
            <a:r>
              <a:rPr lang="en-IN" sz="1600" dirty="0"/>
              <a:t> </a:t>
            </a:r>
            <a:endParaRPr lang="en-US" sz="1600" dirty="0"/>
          </a:p>
          <a:p>
            <a:pPr marL="2514600" lvl="5" indent="-228600" algn="just">
              <a:buFont typeface="+mj-lt"/>
              <a:buAutoNum type="romanLcParenBoth"/>
            </a:pPr>
            <a:r>
              <a:rPr lang="en-IN" sz="1600" dirty="0"/>
              <a:t>For every ten (10) compulsorily redeemable preference shares of face value INR 100 each held in the Demerged Company as on the Record Date, the preference shareholders shall thereafter hold one (1) compulsorily redeemable preference share of face value INR 100 each, credited as fully paid-up, and the balance nine (9) compulsorily redeemable preference shares of face value INR 100 each shall stand cancelled and extinguished.</a:t>
            </a:r>
            <a:endParaRPr lang="en-US" sz="1600" dirty="0"/>
          </a:p>
        </p:txBody>
      </p:sp>
      <p:sp>
        <p:nvSpPr>
          <p:cNvPr id="2" name="TextBox 1">
            <a:extLst>
              <a:ext uri="{FF2B5EF4-FFF2-40B4-BE49-F238E27FC236}">
                <a16:creationId xmlns:a16="http://schemas.microsoft.com/office/drawing/2014/main" id="{84A7E441-CBCF-14DB-7E5C-E0C59BB069A2}"/>
              </a:ext>
            </a:extLst>
          </p:cNvPr>
          <p:cNvSpPr txBox="1"/>
          <p:nvPr/>
        </p:nvSpPr>
        <p:spPr>
          <a:xfrm>
            <a:off x="-319596" y="4260245"/>
            <a:ext cx="11377237" cy="2062103"/>
          </a:xfrm>
          <a:prstGeom prst="rect">
            <a:avLst/>
          </a:prstGeom>
          <a:noFill/>
        </p:spPr>
        <p:txBody>
          <a:bodyPr wrap="square">
            <a:spAutoFit/>
          </a:bodyPr>
          <a:lstStyle/>
          <a:p>
            <a:pPr marL="900430" algn="just">
              <a:buNone/>
            </a:pPr>
            <a:r>
              <a:rPr lang="en-US" sz="1600" dirty="0"/>
              <a:t>The reduction of capital (1) is affected strictly on a proportionate basis across all shareholders; (2) does not result in any change in the inter se shareholding percentages of the equity or preference shareholders; and, (3) forms part of a composite Scheme under which the Demerged Company and the Resulting Company shall have an identical set of shareholders holding shares in the same proportion (mirror ownership structure). Accordingly, there is no alteration in the relative economic interest of any shareholder or class of shareholders. Therefore, a separate valuation exercise under the Asset Approach, Income Approach, or Market Approach is not required for the purpose of the aforesaid capital reduction.</a:t>
            </a:r>
          </a:p>
        </p:txBody>
      </p:sp>
      <p:sp>
        <p:nvSpPr>
          <p:cNvPr id="4" name="Slide Number Placeholder 3">
            <a:extLst>
              <a:ext uri="{FF2B5EF4-FFF2-40B4-BE49-F238E27FC236}">
                <a16:creationId xmlns:a16="http://schemas.microsoft.com/office/drawing/2014/main" id="{A8496C84-5CDF-9948-9B45-60FD4E46F5E8}"/>
              </a:ext>
            </a:extLst>
          </p:cNvPr>
          <p:cNvSpPr>
            <a:spLocks noGrp="1"/>
          </p:cNvSpPr>
          <p:nvPr>
            <p:ph type="sldNum" sz="quarter" idx="12"/>
          </p:nvPr>
        </p:nvSpPr>
        <p:spPr/>
        <p:txBody>
          <a:bodyPr/>
          <a:lstStyle/>
          <a:p>
            <a:fld id="{C1FF6DA9-008F-8B48-92A6-B652298478BF}" type="slidenum">
              <a:rPr lang="en-US" smtClean="0"/>
              <a:t>36</a:t>
            </a:fld>
            <a:endParaRPr lang="en-US"/>
          </a:p>
        </p:txBody>
      </p:sp>
    </p:spTree>
    <p:extLst>
      <p:ext uri="{BB962C8B-B14F-4D97-AF65-F5344CB8AC3E}">
        <p14:creationId xmlns:p14="http://schemas.microsoft.com/office/powerpoint/2010/main" val="34486198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A7735AD-D98A-0241-CD7F-B846E1CDAD6E}"/>
              </a:ext>
            </a:extLst>
          </p:cNvPr>
          <p:cNvSpPr txBox="1"/>
          <p:nvPr/>
        </p:nvSpPr>
        <p:spPr>
          <a:xfrm>
            <a:off x="727855" y="1126951"/>
            <a:ext cx="9622410" cy="1323439"/>
          </a:xfrm>
          <a:prstGeom prst="rect">
            <a:avLst/>
          </a:prstGeom>
          <a:noFill/>
        </p:spPr>
        <p:txBody>
          <a:bodyPr wrap="square">
            <a:spAutoFit/>
          </a:bodyPr>
          <a:lstStyle/>
          <a:p>
            <a:pPr algn="just">
              <a:buNone/>
            </a:pPr>
            <a:r>
              <a:rPr lang="en-IN" sz="1600" b="1" dirty="0"/>
              <a:t>Fractional Entitlement</a:t>
            </a:r>
            <a:r>
              <a:rPr lang="en-IN" sz="1600" dirty="0"/>
              <a:t>: The treatment of fractional entitlements, if any, arising pursuant to the aforesaid exchange ratios under the demerger and the reduction of capital, shall be carried out in accordance with the applicable provisions of the SEBI Master Circular on Schemes of Arrangement by Listed Entities dated 20th June 2023, as amended from time to time, and such other applicable laws and regulatory requirements</a:t>
            </a:r>
            <a:r>
              <a:rPr lang="en-IN" sz="1600" dirty="0">
                <a:effectLst/>
                <a:ea typeface="Times New Roman" panose="02020603050405020304" pitchFamily="18" charset="0"/>
              </a:rPr>
              <a:t>.</a:t>
            </a:r>
            <a:endParaRPr lang="en-US" sz="1600" dirty="0">
              <a:effectLst/>
              <a:ea typeface="Times New Roman" panose="02020603050405020304" pitchFamily="18" charset="0"/>
            </a:endParaRPr>
          </a:p>
        </p:txBody>
      </p:sp>
      <p:sp>
        <p:nvSpPr>
          <p:cNvPr id="2" name="Slide Number Placeholder 1">
            <a:extLst>
              <a:ext uri="{FF2B5EF4-FFF2-40B4-BE49-F238E27FC236}">
                <a16:creationId xmlns:a16="http://schemas.microsoft.com/office/drawing/2014/main" id="{32FB9230-A770-773E-8896-F6361ECBEE29}"/>
              </a:ext>
            </a:extLst>
          </p:cNvPr>
          <p:cNvSpPr>
            <a:spLocks noGrp="1"/>
          </p:cNvSpPr>
          <p:nvPr>
            <p:ph type="sldNum" sz="quarter" idx="12"/>
          </p:nvPr>
        </p:nvSpPr>
        <p:spPr/>
        <p:txBody>
          <a:bodyPr/>
          <a:lstStyle/>
          <a:p>
            <a:fld id="{C1FF6DA9-008F-8B48-92A6-B652298478BF}" type="slidenum">
              <a:rPr lang="en-US" smtClean="0"/>
              <a:t>37</a:t>
            </a:fld>
            <a:endParaRPr lang="en-US"/>
          </a:p>
        </p:txBody>
      </p:sp>
    </p:spTree>
    <p:extLst>
      <p:ext uri="{BB962C8B-B14F-4D97-AF65-F5344CB8AC3E}">
        <p14:creationId xmlns:p14="http://schemas.microsoft.com/office/powerpoint/2010/main" val="35167506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6F8F6-43A3-9578-8B48-442BA296068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894F675-7E4B-406D-2FF4-C0F865EC55DD}"/>
              </a:ext>
            </a:extLst>
          </p:cNvPr>
          <p:cNvSpPr txBox="1"/>
          <p:nvPr/>
        </p:nvSpPr>
        <p:spPr>
          <a:xfrm>
            <a:off x="2281561" y="2525805"/>
            <a:ext cx="7028895" cy="707886"/>
          </a:xfrm>
          <a:prstGeom prst="rect">
            <a:avLst/>
          </a:prstGeom>
          <a:solidFill>
            <a:schemeClr val="bg2">
              <a:lumMod val="40000"/>
              <a:lumOff val="60000"/>
            </a:schemeClr>
          </a:solidFill>
          <a:ln>
            <a:solidFill>
              <a:srgbClr val="FFFF00"/>
            </a:solidFill>
          </a:ln>
        </p:spPr>
        <p:txBody>
          <a:bodyPr wrap="square">
            <a:spAutoFit/>
          </a:bodyPr>
          <a:lstStyle/>
          <a:p>
            <a:pPr algn="ctr">
              <a:defRPr sz="2200" b="1"/>
            </a:pPr>
            <a:r>
              <a:rPr lang="en-US" sz="4000" dirty="0">
                <a:solidFill>
                  <a:schemeClr val="accent1">
                    <a:lumMod val="50000"/>
                  </a:schemeClr>
                </a:solidFill>
              </a:rPr>
              <a:t>Thank you</a:t>
            </a:r>
          </a:p>
        </p:txBody>
      </p:sp>
      <p:sp>
        <p:nvSpPr>
          <p:cNvPr id="2" name="Slide Number Placeholder 1">
            <a:extLst>
              <a:ext uri="{FF2B5EF4-FFF2-40B4-BE49-F238E27FC236}">
                <a16:creationId xmlns:a16="http://schemas.microsoft.com/office/drawing/2014/main" id="{AA31AA4F-1C5E-592C-A7AF-44BC96E2EA70}"/>
              </a:ext>
            </a:extLst>
          </p:cNvPr>
          <p:cNvSpPr>
            <a:spLocks noGrp="1"/>
          </p:cNvSpPr>
          <p:nvPr>
            <p:ph type="sldNum" sz="quarter" idx="12"/>
          </p:nvPr>
        </p:nvSpPr>
        <p:spPr/>
        <p:txBody>
          <a:bodyPr/>
          <a:lstStyle/>
          <a:p>
            <a:fld id="{C1FF6DA9-008F-8B48-92A6-B652298478BF}" type="slidenum">
              <a:rPr lang="en-US" smtClean="0"/>
              <a:t>38</a:t>
            </a:fld>
            <a:endParaRPr lang="en-US"/>
          </a:p>
        </p:txBody>
      </p:sp>
    </p:spTree>
    <p:extLst>
      <p:ext uri="{BB962C8B-B14F-4D97-AF65-F5344CB8AC3E}">
        <p14:creationId xmlns:p14="http://schemas.microsoft.com/office/powerpoint/2010/main" val="16123222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C7A00B5-ACBF-0A7B-27AE-5BE09C20B581}"/>
              </a:ext>
            </a:extLst>
          </p:cNvPr>
          <p:cNvSpPr txBox="1"/>
          <p:nvPr/>
        </p:nvSpPr>
        <p:spPr>
          <a:xfrm>
            <a:off x="832104" y="916168"/>
            <a:ext cx="9427464" cy="5232202"/>
          </a:xfrm>
          <a:prstGeom prst="rect">
            <a:avLst/>
          </a:prstGeom>
          <a:noFill/>
        </p:spPr>
        <p:txBody>
          <a:bodyPr wrap="square">
            <a:spAutoFit/>
          </a:bodyPr>
          <a:lstStyle/>
          <a:p>
            <a:pPr algn="just">
              <a:defRPr sz="1600"/>
            </a:pPr>
            <a:endParaRPr lang="en-IN" sz="1800" dirty="0">
              <a:latin typeface="Century Gothic (Body)"/>
            </a:endParaRPr>
          </a:p>
          <a:p>
            <a:pPr algn="just">
              <a:defRPr sz="1600"/>
            </a:pPr>
            <a:r>
              <a:rPr lang="en-IN" sz="2800" b="1" dirty="0">
                <a:solidFill>
                  <a:schemeClr val="accent1">
                    <a:lumMod val="60000"/>
                    <a:lumOff val="40000"/>
                  </a:schemeClr>
                </a:solidFill>
                <a:latin typeface="Century Gothic (Body)"/>
              </a:rPr>
              <a:t>Business: </a:t>
            </a:r>
          </a:p>
          <a:p>
            <a:pPr algn="just">
              <a:defRPr sz="1600"/>
            </a:pPr>
            <a:endParaRPr lang="en-IN" sz="1800" dirty="0">
              <a:latin typeface="Century Gothic (Body)"/>
            </a:endParaRPr>
          </a:p>
          <a:p>
            <a:pPr algn="just">
              <a:defRPr sz="1600"/>
            </a:pPr>
            <a:r>
              <a:rPr lang="en-IN" sz="1800" dirty="0">
                <a:latin typeface="Century Gothic (Body)"/>
              </a:rPr>
              <a:t>Magnum Ventures Limited is engaged in paper manufacturing and hospitality business. The Demerged Company has following two business verticals:</a:t>
            </a:r>
            <a:endParaRPr lang="en-US" sz="1800" dirty="0">
              <a:latin typeface="Century Gothic (Body)"/>
            </a:endParaRPr>
          </a:p>
          <a:p>
            <a:r>
              <a:rPr lang="en-IN" sz="1800" dirty="0">
                <a:latin typeface="Century Gothic (Body)"/>
              </a:rPr>
              <a:t> </a:t>
            </a:r>
            <a:endParaRPr lang="en-US" sz="1800" dirty="0">
              <a:latin typeface="Century Gothic (Body)"/>
            </a:endParaRPr>
          </a:p>
          <a:p>
            <a:pPr algn="just"/>
            <a:r>
              <a:rPr lang="en-IN" sz="1800" b="1" u="sng" dirty="0">
                <a:solidFill>
                  <a:schemeClr val="accent1">
                    <a:lumMod val="60000"/>
                    <a:lumOff val="40000"/>
                  </a:schemeClr>
                </a:solidFill>
                <a:latin typeface="Century Gothic (Body)"/>
              </a:rPr>
              <a:t>Paper Business: </a:t>
            </a:r>
            <a:r>
              <a:rPr lang="en-IN" sz="1800" dirty="0">
                <a:latin typeface="Century Gothic (Body)"/>
              </a:rPr>
              <a:t>Magnum Ventures Limited is engaged in manufacturing of paper and paper products from wastepaper through its manufacturing facilities at Sahibabad, District Ghaziabad, Uttar Pradesh, in Delhi NCR, together with all activities incidental or ancillary thereto.</a:t>
            </a:r>
            <a:endParaRPr lang="en-US" sz="1800" dirty="0">
              <a:latin typeface="Century Gothic (Body)"/>
            </a:endParaRPr>
          </a:p>
          <a:p>
            <a:r>
              <a:rPr lang="en-IN" sz="1800" dirty="0">
                <a:latin typeface="Century Gothic (Body)"/>
              </a:rPr>
              <a:t> </a:t>
            </a:r>
            <a:endParaRPr lang="en-US" sz="1800" dirty="0">
              <a:latin typeface="Century Gothic (Body)"/>
            </a:endParaRPr>
          </a:p>
          <a:p>
            <a:pPr algn="just"/>
            <a:r>
              <a:rPr lang="en-IN" b="1" u="sng" dirty="0">
                <a:solidFill>
                  <a:schemeClr val="accent1">
                    <a:lumMod val="60000"/>
                    <a:lumOff val="40000"/>
                  </a:schemeClr>
                </a:solidFill>
              </a:rPr>
              <a:t>Hotel Business: </a:t>
            </a:r>
            <a:r>
              <a:rPr lang="en-IN" dirty="0"/>
              <a:t>The Company owns and operates a Five Star Hotel under the brand “Country Inn &amp; Suites by Radisson”, situated at Sahibabad, District Ghaziabad, Uttar Pradesh, Delhi NCR, together with all activities incidental or ancillary thereto. The Hotel has a distinction of being the all-vegetarian hotel formally certified as a Five Star Hotel by the Hotel &amp; Restaurant Approval and Classification Committee (HRACC), Ministry of Tourism, Government of India.</a:t>
            </a:r>
            <a:endParaRPr lang="en-US" dirty="0"/>
          </a:p>
          <a:p>
            <a:r>
              <a:rPr lang="en-IN" dirty="0"/>
              <a:t> </a:t>
            </a:r>
            <a:endParaRPr lang="en-US" dirty="0"/>
          </a:p>
        </p:txBody>
      </p:sp>
      <p:sp>
        <p:nvSpPr>
          <p:cNvPr id="2" name="Slide Number Placeholder 1">
            <a:extLst>
              <a:ext uri="{FF2B5EF4-FFF2-40B4-BE49-F238E27FC236}">
                <a16:creationId xmlns:a16="http://schemas.microsoft.com/office/drawing/2014/main" id="{9BC6ECE8-7990-2994-4291-6B572343DEBD}"/>
              </a:ext>
            </a:extLst>
          </p:cNvPr>
          <p:cNvSpPr>
            <a:spLocks noGrp="1"/>
          </p:cNvSpPr>
          <p:nvPr>
            <p:ph type="sldNum" sz="quarter" idx="12"/>
          </p:nvPr>
        </p:nvSpPr>
        <p:spPr/>
        <p:txBody>
          <a:bodyPr/>
          <a:lstStyle/>
          <a:p>
            <a:fld id="{C1FF6DA9-008F-8B48-92A6-B652298478BF}" type="slidenum">
              <a:rPr lang="en-US" smtClean="0"/>
              <a:t>4</a:t>
            </a:fld>
            <a:endParaRPr lang="en-US"/>
          </a:p>
        </p:txBody>
      </p:sp>
    </p:spTree>
    <p:extLst>
      <p:ext uri="{BB962C8B-B14F-4D97-AF65-F5344CB8AC3E}">
        <p14:creationId xmlns:p14="http://schemas.microsoft.com/office/powerpoint/2010/main" val="25142204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29BB30-8A0C-AE1C-8965-499E01111501}"/>
              </a:ext>
            </a:extLst>
          </p:cNvPr>
          <p:cNvSpPr txBox="1"/>
          <p:nvPr/>
        </p:nvSpPr>
        <p:spPr>
          <a:xfrm>
            <a:off x="710214" y="702691"/>
            <a:ext cx="9934112" cy="6093976"/>
          </a:xfrm>
          <a:prstGeom prst="rect">
            <a:avLst/>
          </a:prstGeom>
          <a:noFill/>
        </p:spPr>
        <p:txBody>
          <a:bodyPr wrap="square">
            <a:spAutoFit/>
          </a:bodyPr>
          <a:lstStyle/>
          <a:p>
            <a:pPr>
              <a:defRPr sz="1600"/>
            </a:pPr>
            <a:r>
              <a:rPr lang="en-IN" sz="2800" b="1" u="sng" kern="0" dirty="0">
                <a:solidFill>
                  <a:schemeClr val="accent2">
                    <a:lumMod val="60000"/>
                    <a:lumOff val="40000"/>
                  </a:schemeClr>
                </a:solidFill>
                <a:latin typeface="Times New Roman" panose="02020603050405020304" pitchFamily="18" charset="0"/>
              </a:rPr>
              <a:t>Resulting Company: Magnum </a:t>
            </a:r>
            <a:r>
              <a:rPr lang="en-IN" sz="2800" b="1" u="sng" kern="0" dirty="0" err="1">
                <a:solidFill>
                  <a:schemeClr val="accent2">
                    <a:lumMod val="60000"/>
                    <a:lumOff val="40000"/>
                  </a:schemeClr>
                </a:solidFill>
                <a:latin typeface="Times New Roman" panose="02020603050405020304" pitchFamily="18" charset="0"/>
              </a:rPr>
              <a:t>Paperz</a:t>
            </a:r>
            <a:r>
              <a:rPr lang="en-IN" sz="2800" b="1" u="sng" kern="0" dirty="0">
                <a:solidFill>
                  <a:schemeClr val="accent2">
                    <a:lumMod val="60000"/>
                    <a:lumOff val="40000"/>
                  </a:schemeClr>
                </a:solidFill>
                <a:latin typeface="Times New Roman" panose="02020603050405020304" pitchFamily="18" charset="0"/>
              </a:rPr>
              <a:t> Limited</a:t>
            </a:r>
          </a:p>
          <a:p>
            <a:pPr algn="just">
              <a:defRPr sz="1600"/>
            </a:pPr>
            <a:r>
              <a:rPr lang="en-IN" sz="2200" dirty="0">
                <a:latin typeface="Century Gothic (Body)"/>
              </a:rPr>
              <a:t>Magnum </a:t>
            </a:r>
            <a:r>
              <a:rPr lang="en-IN" sz="2200" dirty="0" err="1">
                <a:latin typeface="Century Gothic (Body)"/>
              </a:rPr>
              <a:t>Paperz</a:t>
            </a:r>
            <a:r>
              <a:rPr lang="en-IN" sz="2200" dirty="0">
                <a:latin typeface="Century Gothic (Body)"/>
              </a:rPr>
              <a:t> Limited [Corporate Identity Number (CIN): U17013UP2025PLC233401 (hereinafter referred to as “the Resulting Company” or “the Company”) is incorporated on 22nd September, 2025, under the provisions of the Companies Act, 2013, as a public limited company, pursuant to a Certificate of Incorporation issued by the Central Registration Centre, on behalf of the jurisdictional Registrar of Companies, Uttar Pradesh, Kanpur.</a:t>
            </a:r>
          </a:p>
          <a:p>
            <a:pPr>
              <a:defRPr sz="1600"/>
            </a:pPr>
            <a:endParaRPr lang="en-IN" sz="2200" dirty="0">
              <a:latin typeface="Century Gothic (Body)"/>
            </a:endParaRPr>
          </a:p>
          <a:p>
            <a:pPr algn="just">
              <a:defRPr sz="1600"/>
            </a:pPr>
            <a:r>
              <a:rPr lang="en-US" sz="2200" dirty="0">
                <a:latin typeface="Century Gothic (Body)"/>
              </a:rPr>
              <a:t>Registered Office: </a:t>
            </a:r>
            <a:r>
              <a:rPr lang="en-IN" sz="2200" dirty="0">
                <a:latin typeface="Century Gothic (Body)"/>
              </a:rPr>
              <a:t>18/41, Industrial Area, Site-4, Sahibabad, Ghaziabad-201 010, Uttar Pradesh</a:t>
            </a:r>
          </a:p>
          <a:p>
            <a:pPr algn="just">
              <a:defRPr sz="1600"/>
            </a:pPr>
            <a:endParaRPr lang="en-IN" sz="2200" dirty="0">
              <a:latin typeface="Century Gothic (Body)"/>
            </a:endParaRPr>
          </a:p>
          <a:p>
            <a:pPr algn="just">
              <a:defRPr sz="1600"/>
            </a:pPr>
            <a:r>
              <a:rPr lang="en-IN" sz="2200" dirty="0">
                <a:latin typeface="Century Gothic (Body)"/>
              </a:rPr>
              <a:t>Business: Magnum </a:t>
            </a:r>
            <a:r>
              <a:rPr lang="en-IN" sz="2200" dirty="0" err="1">
                <a:latin typeface="Century Gothic (Body)"/>
              </a:rPr>
              <a:t>Paperz</a:t>
            </a:r>
            <a:r>
              <a:rPr lang="en-IN" sz="2200" dirty="0">
                <a:latin typeface="Century Gothic (Body)"/>
              </a:rPr>
              <a:t> Limited (the Resulting Company) was incorporated on 22nd September, 2025 with the object to carry on the business of manufacturing paper and paper products, and other related and ancillary activities.</a:t>
            </a:r>
          </a:p>
          <a:p>
            <a:pPr algn="just">
              <a:defRPr sz="1600"/>
            </a:pPr>
            <a:endParaRPr lang="en-IN" sz="1600" b="1" dirty="0">
              <a:latin typeface="Century Gothic (Body)"/>
            </a:endParaRPr>
          </a:p>
          <a:p>
            <a:pPr algn="just">
              <a:defRPr sz="1600"/>
            </a:pPr>
            <a:endParaRPr lang="en-US" dirty="0">
              <a:solidFill>
                <a:schemeClr val="accent3">
                  <a:lumMod val="20000"/>
                  <a:lumOff val="80000"/>
                </a:schemeClr>
              </a:solidFill>
            </a:endParaRPr>
          </a:p>
        </p:txBody>
      </p:sp>
      <p:sp>
        <p:nvSpPr>
          <p:cNvPr id="2" name="Slide Number Placeholder 1">
            <a:extLst>
              <a:ext uri="{FF2B5EF4-FFF2-40B4-BE49-F238E27FC236}">
                <a16:creationId xmlns:a16="http://schemas.microsoft.com/office/drawing/2014/main" id="{2B4C3C53-D73F-BA81-6886-D5E57340BCDE}"/>
              </a:ext>
            </a:extLst>
          </p:cNvPr>
          <p:cNvSpPr>
            <a:spLocks noGrp="1"/>
          </p:cNvSpPr>
          <p:nvPr>
            <p:ph type="sldNum" sz="quarter" idx="12"/>
          </p:nvPr>
        </p:nvSpPr>
        <p:spPr/>
        <p:txBody>
          <a:bodyPr/>
          <a:lstStyle/>
          <a:p>
            <a:fld id="{C1FF6DA9-008F-8B48-92A6-B652298478BF}" type="slidenum">
              <a:rPr lang="en-US" smtClean="0"/>
              <a:t>5</a:t>
            </a:fld>
            <a:endParaRPr lang="en-US"/>
          </a:p>
        </p:txBody>
      </p:sp>
    </p:spTree>
    <p:extLst>
      <p:ext uri="{BB962C8B-B14F-4D97-AF65-F5344CB8AC3E}">
        <p14:creationId xmlns:p14="http://schemas.microsoft.com/office/powerpoint/2010/main" val="2604488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3313" y="405408"/>
            <a:ext cx="8559943" cy="461665"/>
          </a:xfrm>
          <a:prstGeom prst="rect">
            <a:avLst/>
          </a:prstGeom>
          <a:noFill/>
        </p:spPr>
        <p:txBody>
          <a:bodyPr wrap="square">
            <a:spAutoFit/>
          </a:bodyPr>
          <a:lstStyle/>
          <a:p>
            <a:pPr>
              <a:defRPr sz="2200" b="1"/>
            </a:pPr>
            <a:r>
              <a:rPr lang="en-US" sz="2400" u="sng" kern="0" dirty="0">
                <a:solidFill>
                  <a:schemeClr val="accent3">
                    <a:lumMod val="60000"/>
                    <a:lumOff val="40000"/>
                  </a:schemeClr>
                </a:solidFill>
                <a:latin typeface="Times New Roman" panose="02020603050405020304" pitchFamily="18" charset="0"/>
              </a:rPr>
              <a:t>Detailed Objective and Rationale of the Scheme</a:t>
            </a:r>
            <a:endParaRPr sz="2400" u="sng" kern="0" dirty="0">
              <a:solidFill>
                <a:schemeClr val="accent3">
                  <a:lumMod val="60000"/>
                  <a:lumOff val="40000"/>
                </a:schemeClr>
              </a:solidFill>
              <a:latin typeface="Times New Roman" panose="02020603050405020304" pitchFamily="18" charset="0"/>
            </a:endParaRPr>
          </a:p>
        </p:txBody>
      </p:sp>
      <p:sp>
        <p:nvSpPr>
          <p:cNvPr id="3" name="TextBox 2"/>
          <p:cNvSpPr txBox="1"/>
          <p:nvPr/>
        </p:nvSpPr>
        <p:spPr>
          <a:xfrm>
            <a:off x="731520" y="1097280"/>
            <a:ext cx="11165107" cy="5355312"/>
          </a:xfrm>
          <a:prstGeom prst="rect">
            <a:avLst/>
          </a:prstGeom>
          <a:noFill/>
        </p:spPr>
        <p:txBody>
          <a:bodyPr wrap="square">
            <a:spAutoFit/>
          </a:bodyPr>
          <a:lstStyle/>
          <a:p>
            <a:pPr algn="just"/>
            <a:r>
              <a:rPr lang="en-IN" dirty="0"/>
              <a:t>The circumstances that justify and/or necessitate the proposed Scheme of Arrangement between Magnum Ventures Limited (the Demerged Company) and Magnum </a:t>
            </a:r>
            <a:r>
              <a:rPr lang="en-IN" dirty="0" err="1"/>
              <a:t>Paperz</a:t>
            </a:r>
            <a:r>
              <a:rPr lang="en-IN" dirty="0"/>
              <a:t> Limited (the Resulting Company), and the benefits of the proposed demerger, as perceived by the Boards of Directors of the said Companies, to their shareholders and other stakeholders, are set out below: </a:t>
            </a:r>
            <a:endParaRPr lang="en-US" sz="2000" dirty="0"/>
          </a:p>
          <a:p>
            <a:pPr lvl="0" algn="just"/>
            <a:r>
              <a:rPr lang="en-IN" dirty="0"/>
              <a:t> </a:t>
            </a:r>
            <a:endParaRPr lang="en-US" sz="2000" dirty="0"/>
          </a:p>
          <a:p>
            <a:pPr marL="400050" lvl="0" indent="-400050" algn="just">
              <a:buFont typeface="+mj-lt"/>
              <a:buAutoNum type="romanLcPeriod"/>
            </a:pPr>
            <a:r>
              <a:rPr lang="en-IN" dirty="0"/>
              <a:t>Existing Business Verticals: Magnum Ventures Limited (the Demerged Company) is engaged in                                        two distinct business verticals, namely:</a:t>
            </a:r>
            <a:endParaRPr lang="en-US" sz="2000" dirty="0"/>
          </a:p>
          <a:p>
            <a:pPr algn="just"/>
            <a:r>
              <a:rPr lang="en-IN" dirty="0"/>
              <a:t> </a:t>
            </a:r>
            <a:endParaRPr lang="en-US" sz="2000" dirty="0"/>
          </a:p>
          <a:p>
            <a:pPr lvl="1" algn="just"/>
            <a:r>
              <a:rPr lang="en-IN" b="1" dirty="0"/>
              <a:t>a. Paper Business:</a:t>
            </a:r>
            <a:r>
              <a:rPr lang="en-IN" dirty="0"/>
              <a:t> The business of manufacturing paper and paper products from wastepaper through its manufacturing facilities located at Sahibabad, District Ghaziabad, Uttar Pradesh (Delhi NCR), together with all activities incidental or ancillary thereto.</a:t>
            </a:r>
            <a:endParaRPr lang="en-US" sz="2000" dirty="0"/>
          </a:p>
          <a:p>
            <a:pPr algn="just"/>
            <a:r>
              <a:rPr lang="en-IN" dirty="0"/>
              <a:t> </a:t>
            </a:r>
            <a:endParaRPr lang="en-US" sz="2000" dirty="0"/>
          </a:p>
          <a:p>
            <a:pPr lvl="1" algn="just"/>
            <a:r>
              <a:rPr lang="en-IN" b="1" dirty="0"/>
              <a:t>b. Hotel Business:</a:t>
            </a:r>
            <a:r>
              <a:rPr lang="en-IN" dirty="0"/>
              <a:t> The business of owning and operating a Five Star Hotel under the brand “Country Inn &amp; Suites by Radisson”, situated at Sahibabad, District Ghaziabad, Uttar Pradesh (Delhi NCR), together with all activities incidental or ancillary thereto. The said hotel has the distinction of being an all-vegetarian hotel formally certified as a Five Star Hotel by the Hotel &amp; Restaurant Approval and Classification Committee (HRACC), Ministry of Tourism, Government of India.</a:t>
            </a:r>
            <a:endParaRPr lang="en-US" sz="2000" dirty="0"/>
          </a:p>
          <a:p>
            <a:r>
              <a:rPr lang="en-IN" dirty="0"/>
              <a:t> </a:t>
            </a:r>
            <a:endParaRPr lang="en-US" sz="2000" dirty="0"/>
          </a:p>
        </p:txBody>
      </p:sp>
      <p:sp>
        <p:nvSpPr>
          <p:cNvPr id="5" name="Speech Bubble: Oval 4">
            <a:extLst>
              <a:ext uri="{FF2B5EF4-FFF2-40B4-BE49-F238E27FC236}">
                <a16:creationId xmlns:a16="http://schemas.microsoft.com/office/drawing/2014/main" id="{0F0F45AC-3D51-6E0D-1294-62F35895C548}"/>
              </a:ext>
            </a:extLst>
          </p:cNvPr>
          <p:cNvSpPr/>
          <p:nvPr/>
        </p:nvSpPr>
        <p:spPr>
          <a:xfrm>
            <a:off x="329185" y="237744"/>
            <a:ext cx="1024128" cy="635627"/>
          </a:xfrm>
          <a:prstGeom prst="wedgeEllipseCallout">
            <a:avLst/>
          </a:prstGeom>
          <a:solidFill>
            <a:srgbClr val="92D05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dirty="0">
                <a:solidFill>
                  <a:schemeClr val="accent1">
                    <a:lumMod val="50000"/>
                  </a:schemeClr>
                </a:solidFill>
              </a:rPr>
              <a:t>3./4.</a:t>
            </a:r>
            <a:endParaRPr lang="en-US" sz="2800" dirty="0">
              <a:solidFill>
                <a:schemeClr val="accent1">
                  <a:lumMod val="50000"/>
                </a:schemeClr>
              </a:solidFill>
            </a:endParaRPr>
          </a:p>
        </p:txBody>
      </p:sp>
      <p:sp>
        <p:nvSpPr>
          <p:cNvPr id="4" name="Slide Number Placeholder 3">
            <a:extLst>
              <a:ext uri="{FF2B5EF4-FFF2-40B4-BE49-F238E27FC236}">
                <a16:creationId xmlns:a16="http://schemas.microsoft.com/office/drawing/2014/main" id="{FDF8EC6F-FAC6-4771-8A6D-F62EE953C1A6}"/>
              </a:ext>
            </a:extLst>
          </p:cNvPr>
          <p:cNvSpPr>
            <a:spLocks noGrp="1"/>
          </p:cNvSpPr>
          <p:nvPr>
            <p:ph type="sldNum" sz="quarter" idx="12"/>
          </p:nvPr>
        </p:nvSpPr>
        <p:spPr/>
        <p:txBody>
          <a:bodyPr/>
          <a:lstStyle/>
          <a:p>
            <a:fld id="{C1FF6DA9-008F-8B48-92A6-B652298478BF}" type="slidenum">
              <a:rPr lang="en-US" smtClean="0"/>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98357" y="635641"/>
            <a:ext cx="9770761" cy="6463308"/>
          </a:xfrm>
          <a:prstGeom prst="rect">
            <a:avLst/>
          </a:prstGeom>
          <a:noFill/>
        </p:spPr>
        <p:txBody>
          <a:bodyPr wrap="square">
            <a:spAutoFit/>
          </a:bodyPr>
          <a:lstStyle/>
          <a:p>
            <a:pPr lvl="0" algn="just"/>
            <a:r>
              <a:rPr lang="en-US" dirty="0"/>
              <a:t>ii. Distinct Nature of Businesses: The Paper Business and the Hotel Business are inherently              </a:t>
            </a:r>
            <a:r>
              <a:rPr lang="en-US" sz="2000" dirty="0"/>
              <a:t>different</a:t>
            </a:r>
            <a:r>
              <a:rPr lang="en-US" dirty="0"/>
              <a:t> in nature, with distinct operational characteristics, risk profiles and regulatory requirements, and require separate management focus and </a:t>
            </a:r>
            <a:r>
              <a:rPr lang="en-US" dirty="0" err="1"/>
              <a:t>specialised</a:t>
            </a:r>
            <a:r>
              <a:rPr lang="en-US" dirty="0"/>
              <a:t> skill sets.</a:t>
            </a:r>
          </a:p>
          <a:p>
            <a:r>
              <a:rPr lang="en-US" dirty="0"/>
              <a:t> </a:t>
            </a:r>
          </a:p>
          <a:p>
            <a:pPr lvl="0" algn="just"/>
            <a:r>
              <a:rPr lang="en-US" dirty="0"/>
              <a:t>iii. Focused Business Strategy: The management of the Demerged Company proposes to hive off the Paper Business into a separate entity in order to create a focused and independent business structure for each business vertical.</a:t>
            </a:r>
          </a:p>
          <a:p>
            <a:r>
              <a:rPr lang="en-US" dirty="0"/>
              <a:t> </a:t>
            </a:r>
          </a:p>
          <a:p>
            <a:pPr lvl="0" algn="just"/>
            <a:r>
              <a:rPr lang="en-US" dirty="0"/>
              <a:t>iv. Operational and Strategic Flexibility: The proposed demerger will provide flexibility to manage the Demerged Company and the Resulting Company independently and to enter into different strategic alliances, partnerships and collaborations appropriate to each business in the future.</a:t>
            </a:r>
          </a:p>
          <a:p>
            <a:pPr algn="just"/>
            <a:r>
              <a:rPr lang="en-US" dirty="0"/>
              <a:t> </a:t>
            </a:r>
          </a:p>
          <a:p>
            <a:pPr lvl="0" algn="just"/>
            <a:r>
              <a:rPr lang="en-US" dirty="0"/>
              <a:t>v. </a:t>
            </a:r>
            <a:r>
              <a:rPr lang="en-US" dirty="0" err="1"/>
              <a:t>Optimised</a:t>
            </a:r>
            <a:r>
              <a:rPr lang="en-US" dirty="0"/>
              <a:t> Capital Structure: The demerger will enable both the Demerged Company and the Resulting Company to adopt capital structures and financial policies aligned with their respective operational requirements and long-term strategic objectives.</a:t>
            </a:r>
          </a:p>
          <a:p>
            <a:pPr algn="just"/>
            <a:r>
              <a:rPr lang="en-US" dirty="0"/>
              <a:t> </a:t>
            </a:r>
          </a:p>
          <a:p>
            <a:pPr lvl="0" algn="just"/>
            <a:r>
              <a:rPr lang="en-US" dirty="0"/>
              <a:t>vi. Improved Resource </a:t>
            </a:r>
            <a:r>
              <a:rPr lang="en-US" dirty="0" err="1"/>
              <a:t>Mobilisation</a:t>
            </a:r>
            <a:r>
              <a:rPr lang="en-US" dirty="0"/>
              <a:t>: The Scheme will facilitate each Company to attract and retain suitable manpower, raise funds, and invite strategic investors and other stakeholders independently, based on the needs of their respective businesses.</a:t>
            </a:r>
          </a:p>
          <a:p>
            <a:pPr algn="just"/>
            <a:r>
              <a:rPr lang="en-US" dirty="0"/>
              <a:t> </a:t>
            </a:r>
          </a:p>
          <a:p>
            <a:pPr>
              <a:defRPr sz="1600"/>
            </a:pPr>
            <a:endParaRPr dirty="0"/>
          </a:p>
        </p:txBody>
      </p:sp>
      <p:sp>
        <p:nvSpPr>
          <p:cNvPr id="2" name="Slide Number Placeholder 1">
            <a:extLst>
              <a:ext uri="{FF2B5EF4-FFF2-40B4-BE49-F238E27FC236}">
                <a16:creationId xmlns:a16="http://schemas.microsoft.com/office/drawing/2014/main" id="{3DE01B86-66A1-8CCF-6A03-65FE1186BC41}"/>
              </a:ext>
            </a:extLst>
          </p:cNvPr>
          <p:cNvSpPr>
            <a:spLocks noGrp="1"/>
          </p:cNvSpPr>
          <p:nvPr>
            <p:ph type="sldNum" sz="quarter" idx="12"/>
          </p:nvPr>
        </p:nvSpPr>
        <p:spPr/>
        <p:txBody>
          <a:bodyPr/>
          <a:lstStyle/>
          <a:p>
            <a:fld id="{C1FF6DA9-008F-8B48-92A6-B652298478BF}" type="slidenum">
              <a:rPr lang="en-US" smtClean="0"/>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C688F40-93F6-FC77-BF9A-3D7FB5986EDD}"/>
              </a:ext>
            </a:extLst>
          </p:cNvPr>
          <p:cNvSpPr txBox="1"/>
          <p:nvPr/>
        </p:nvSpPr>
        <p:spPr>
          <a:xfrm>
            <a:off x="452486" y="605774"/>
            <a:ext cx="9907755" cy="3970318"/>
          </a:xfrm>
          <a:prstGeom prst="rect">
            <a:avLst/>
          </a:prstGeom>
          <a:noFill/>
        </p:spPr>
        <p:txBody>
          <a:bodyPr wrap="square">
            <a:spAutoFit/>
          </a:bodyPr>
          <a:lstStyle/>
          <a:p>
            <a:pPr lvl="0" algn="just"/>
            <a:r>
              <a:rPr lang="en-US" dirty="0"/>
              <a:t>vii. Independent Growth and Expansion: The demerger will provide a platform for independent growth and expansion of each business vertical without exposing the entire </a:t>
            </a:r>
            <a:r>
              <a:rPr lang="en-US" dirty="0" err="1"/>
              <a:t>organisation</a:t>
            </a:r>
            <a:r>
              <a:rPr lang="en-US" dirty="0"/>
              <a:t> to the risks associated with the other business.</a:t>
            </a:r>
          </a:p>
          <a:p>
            <a:r>
              <a:rPr lang="en-US" dirty="0"/>
              <a:t> </a:t>
            </a:r>
          </a:p>
          <a:p>
            <a:pPr lvl="0" algn="just"/>
            <a:r>
              <a:rPr lang="en-US" dirty="0"/>
              <a:t>vii.  Enhanced Management Focus: With a view to achieving greater management focus and keeping in mind the paramount and overall interests of the shareholders, the Boards of Directors of the Demerged Company and the Resulting Company have considered that a Scheme of Demerger is the most appropriate and efficient mechanism.</a:t>
            </a:r>
          </a:p>
          <a:p>
            <a:r>
              <a:rPr lang="en-US" dirty="0"/>
              <a:t> </a:t>
            </a:r>
          </a:p>
          <a:p>
            <a:pPr algn="just"/>
            <a:r>
              <a:rPr lang="en-US" dirty="0"/>
              <a:t>viii. Overall Stakeholder Benefit: The proposed Scheme of Demerger is expected to have a beneficial impact on the Demerged Company and the Resulting Company, their respective employees, shareholders and other stakeholders, and is in the overall interest of all concerned</a:t>
            </a:r>
          </a:p>
        </p:txBody>
      </p:sp>
      <p:sp>
        <p:nvSpPr>
          <p:cNvPr id="2" name="Slide Number Placeholder 1">
            <a:extLst>
              <a:ext uri="{FF2B5EF4-FFF2-40B4-BE49-F238E27FC236}">
                <a16:creationId xmlns:a16="http://schemas.microsoft.com/office/drawing/2014/main" id="{762EC8DB-E379-C6FE-3252-83431BF21D85}"/>
              </a:ext>
            </a:extLst>
          </p:cNvPr>
          <p:cNvSpPr>
            <a:spLocks noGrp="1"/>
          </p:cNvSpPr>
          <p:nvPr>
            <p:ph type="sldNum" sz="quarter" idx="12"/>
          </p:nvPr>
        </p:nvSpPr>
        <p:spPr/>
        <p:txBody>
          <a:bodyPr/>
          <a:lstStyle/>
          <a:p>
            <a:fld id="{C1FF6DA9-008F-8B48-92A6-B652298478BF}" type="slidenum">
              <a:rPr lang="en-US" smtClean="0"/>
              <a:t>8</a:t>
            </a:fld>
            <a:endParaRPr lang="en-US"/>
          </a:p>
        </p:txBody>
      </p:sp>
    </p:spTree>
    <p:extLst>
      <p:ext uri="{BB962C8B-B14F-4D97-AF65-F5344CB8AC3E}">
        <p14:creationId xmlns:p14="http://schemas.microsoft.com/office/powerpoint/2010/main" val="2973224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F909F62-2875-26F6-43D0-F0368DB09951}"/>
              </a:ext>
            </a:extLst>
          </p:cNvPr>
          <p:cNvSpPr txBox="1"/>
          <p:nvPr/>
        </p:nvSpPr>
        <p:spPr>
          <a:xfrm>
            <a:off x="3551549" y="215129"/>
            <a:ext cx="6094428" cy="461665"/>
          </a:xfrm>
          <a:prstGeom prst="rect">
            <a:avLst/>
          </a:prstGeom>
          <a:noFill/>
        </p:spPr>
        <p:txBody>
          <a:bodyPr wrap="square">
            <a:spAutoFit/>
          </a:bodyPr>
          <a:lstStyle/>
          <a:p>
            <a:pPr algn="ctr"/>
            <a:r>
              <a:rPr lang="en-US" sz="2400" b="1" u="sng" kern="0" dirty="0">
                <a:solidFill>
                  <a:schemeClr val="accent3">
                    <a:lumMod val="60000"/>
                    <a:lumOff val="40000"/>
                  </a:schemeClr>
                </a:solidFill>
                <a:latin typeface="Times New Roman" panose="02020603050405020304" pitchFamily="18" charset="0"/>
              </a:rPr>
              <a:t>Existing Structure (Pre-Scheme)</a:t>
            </a:r>
          </a:p>
        </p:txBody>
      </p:sp>
      <p:sp>
        <p:nvSpPr>
          <p:cNvPr id="4" name="Rectangle 3">
            <a:extLst>
              <a:ext uri="{FF2B5EF4-FFF2-40B4-BE49-F238E27FC236}">
                <a16:creationId xmlns:a16="http://schemas.microsoft.com/office/drawing/2014/main" id="{F81A2B69-427E-9D86-525F-80E4A8EFCD0C}"/>
              </a:ext>
            </a:extLst>
          </p:cNvPr>
          <p:cNvSpPr/>
          <p:nvPr/>
        </p:nvSpPr>
        <p:spPr>
          <a:xfrm>
            <a:off x="2137951" y="797932"/>
            <a:ext cx="6994689" cy="876693"/>
          </a:xfrm>
          <a:prstGeom prst="rect">
            <a:avLst/>
          </a:prstGeom>
          <a:ln>
            <a:solidFill>
              <a:srgbClr val="FFFF00"/>
            </a:solidFill>
          </a:ln>
          <a:scene3d>
            <a:camera prst="orthographicFront"/>
            <a:lightRig rig="threePt" dir="t"/>
          </a:scene3d>
          <a:sp3d>
            <a:bevelT w="114300" prst="hardEdg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Magnum Ventures Limited (“Demerged Company”)</a:t>
            </a:r>
            <a:endParaRPr lang="en-US" dirty="0"/>
          </a:p>
        </p:txBody>
      </p:sp>
      <p:sp>
        <p:nvSpPr>
          <p:cNvPr id="7" name="Arrow: Down 6">
            <a:extLst>
              <a:ext uri="{FF2B5EF4-FFF2-40B4-BE49-F238E27FC236}">
                <a16:creationId xmlns:a16="http://schemas.microsoft.com/office/drawing/2014/main" id="{AF9EF24A-7376-A088-87D8-157032C93E12}"/>
              </a:ext>
            </a:extLst>
          </p:cNvPr>
          <p:cNvSpPr/>
          <p:nvPr/>
        </p:nvSpPr>
        <p:spPr>
          <a:xfrm>
            <a:off x="7668013" y="1748674"/>
            <a:ext cx="484632" cy="754144"/>
          </a:xfrm>
          <a:prstGeom prst="downArrow">
            <a:avLst/>
          </a:prstGeom>
          <a:solidFill>
            <a:srgbClr val="FFFF00"/>
          </a:solidFill>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Arrow: Down 7">
            <a:extLst>
              <a:ext uri="{FF2B5EF4-FFF2-40B4-BE49-F238E27FC236}">
                <a16:creationId xmlns:a16="http://schemas.microsoft.com/office/drawing/2014/main" id="{0D50D1CD-52DD-3E77-C5C5-01813FAF4DCC}"/>
              </a:ext>
            </a:extLst>
          </p:cNvPr>
          <p:cNvSpPr/>
          <p:nvPr/>
        </p:nvSpPr>
        <p:spPr>
          <a:xfrm>
            <a:off x="3551549" y="1731186"/>
            <a:ext cx="484632" cy="754144"/>
          </a:xfrm>
          <a:prstGeom prst="downArrow">
            <a:avLst/>
          </a:prstGeom>
          <a:solidFill>
            <a:srgbClr val="FFFF00"/>
          </a:solidFill>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lumMod val="60000"/>
                  <a:lumOff val="40000"/>
                </a:schemeClr>
              </a:solidFill>
            </a:endParaRPr>
          </a:p>
        </p:txBody>
      </p:sp>
      <p:sp>
        <p:nvSpPr>
          <p:cNvPr id="9" name="Rectangle 8">
            <a:extLst>
              <a:ext uri="{FF2B5EF4-FFF2-40B4-BE49-F238E27FC236}">
                <a16:creationId xmlns:a16="http://schemas.microsoft.com/office/drawing/2014/main" id="{1E3811D7-8B32-A7AE-E5D0-E615AF20E11E}"/>
              </a:ext>
            </a:extLst>
          </p:cNvPr>
          <p:cNvSpPr/>
          <p:nvPr/>
        </p:nvSpPr>
        <p:spPr>
          <a:xfrm>
            <a:off x="2029544" y="2556030"/>
            <a:ext cx="3667027" cy="961533"/>
          </a:xfrm>
          <a:prstGeom prst="rect">
            <a:avLst/>
          </a:prstGeom>
          <a:ln>
            <a:solidFill>
              <a:srgbClr val="FFFF00"/>
            </a:solidFill>
          </a:ln>
          <a:scene3d>
            <a:camera prst="orthographicFront"/>
            <a:lightRig rig="threePt" dir="t"/>
          </a:scene3d>
          <a:sp3d>
            <a:bevelT w="114300" prst="hardEdg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Paper Business Manufacturing and paper product</a:t>
            </a:r>
          </a:p>
        </p:txBody>
      </p:sp>
      <p:sp>
        <p:nvSpPr>
          <p:cNvPr id="11" name="Rectangle 10">
            <a:extLst>
              <a:ext uri="{FF2B5EF4-FFF2-40B4-BE49-F238E27FC236}">
                <a16:creationId xmlns:a16="http://schemas.microsoft.com/office/drawing/2014/main" id="{99FD879E-EDEB-070B-FDB4-E033038454AD}"/>
              </a:ext>
            </a:extLst>
          </p:cNvPr>
          <p:cNvSpPr/>
          <p:nvPr/>
        </p:nvSpPr>
        <p:spPr>
          <a:xfrm>
            <a:off x="6306532" y="2588501"/>
            <a:ext cx="3223967" cy="961534"/>
          </a:xfrm>
          <a:prstGeom prst="rect">
            <a:avLst/>
          </a:prstGeom>
          <a:ln>
            <a:solidFill>
              <a:srgbClr val="FFFF00"/>
            </a:solidFill>
          </a:ln>
          <a:scene3d>
            <a:camera prst="orthographicFront"/>
            <a:lightRig rig="threePt" dir="t"/>
          </a:scene3d>
          <a:sp3d>
            <a:bevelT w="114300" prst="hardEdg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Hotel Business</a:t>
            </a:r>
          </a:p>
        </p:txBody>
      </p:sp>
      <p:sp>
        <p:nvSpPr>
          <p:cNvPr id="13" name="Arrow: Down 12">
            <a:extLst>
              <a:ext uri="{FF2B5EF4-FFF2-40B4-BE49-F238E27FC236}">
                <a16:creationId xmlns:a16="http://schemas.microsoft.com/office/drawing/2014/main" id="{1148A58C-D642-9A49-DD99-3663093B1370}"/>
              </a:ext>
            </a:extLst>
          </p:cNvPr>
          <p:cNvSpPr/>
          <p:nvPr/>
        </p:nvSpPr>
        <p:spPr>
          <a:xfrm>
            <a:off x="5817186" y="3518406"/>
            <a:ext cx="484632" cy="736659"/>
          </a:xfrm>
          <a:prstGeom prst="downArrow">
            <a:avLst/>
          </a:prstGeom>
          <a:solidFill>
            <a:srgbClr val="FFFF00"/>
          </a:solidFill>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0D85317-38C5-8C7B-91C2-9EB5121D7D58}"/>
              </a:ext>
            </a:extLst>
          </p:cNvPr>
          <p:cNvSpPr/>
          <p:nvPr/>
        </p:nvSpPr>
        <p:spPr>
          <a:xfrm>
            <a:off x="2988298" y="5617011"/>
            <a:ext cx="5948312" cy="705030"/>
          </a:xfrm>
          <a:prstGeom prst="rect">
            <a:avLst/>
          </a:prstGeom>
          <a:ln>
            <a:solidFill>
              <a:srgbClr val="FFFF00"/>
            </a:solidFill>
          </a:ln>
          <a:scene3d>
            <a:camera prst="orthographicFront"/>
            <a:lightRig rig="threePt" dir="t"/>
          </a:scene3d>
          <a:sp3d>
            <a:bevelT w="114300" prst="hardEdg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Magnum </a:t>
            </a:r>
            <a:r>
              <a:rPr lang="en-US" dirty="0" err="1"/>
              <a:t>Paperz</a:t>
            </a:r>
            <a:r>
              <a:rPr lang="en-US" dirty="0"/>
              <a:t> Limited (Resulting Company)</a:t>
            </a:r>
          </a:p>
        </p:txBody>
      </p:sp>
      <p:sp>
        <p:nvSpPr>
          <p:cNvPr id="15" name="Oval 14">
            <a:extLst>
              <a:ext uri="{FF2B5EF4-FFF2-40B4-BE49-F238E27FC236}">
                <a16:creationId xmlns:a16="http://schemas.microsoft.com/office/drawing/2014/main" id="{1F384B1A-B0A8-7AC8-4A87-8A05920A032C}"/>
              </a:ext>
            </a:extLst>
          </p:cNvPr>
          <p:cNvSpPr/>
          <p:nvPr/>
        </p:nvSpPr>
        <p:spPr>
          <a:xfrm>
            <a:off x="4360728" y="4322611"/>
            <a:ext cx="3667027" cy="489352"/>
          </a:xfrm>
          <a:prstGeom prst="ellipse">
            <a:avLst/>
          </a:prstGeom>
          <a:ln>
            <a:solidFill>
              <a:schemeClr val="accent1">
                <a:lumMod val="20000"/>
                <a:lumOff val="8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Wholly owned </a:t>
            </a:r>
            <a:r>
              <a:rPr lang="en-US" dirty="0" err="1"/>
              <a:t>subsidairy</a:t>
            </a:r>
            <a:endParaRPr lang="en-US" dirty="0"/>
          </a:p>
        </p:txBody>
      </p:sp>
      <p:sp>
        <p:nvSpPr>
          <p:cNvPr id="16" name="Arrow: Down 15">
            <a:extLst>
              <a:ext uri="{FF2B5EF4-FFF2-40B4-BE49-F238E27FC236}">
                <a16:creationId xmlns:a16="http://schemas.microsoft.com/office/drawing/2014/main" id="{1B7FE76E-953F-37D5-5A62-9724F0374188}"/>
              </a:ext>
            </a:extLst>
          </p:cNvPr>
          <p:cNvSpPr/>
          <p:nvPr/>
        </p:nvSpPr>
        <p:spPr>
          <a:xfrm>
            <a:off x="5852096" y="4879509"/>
            <a:ext cx="484632" cy="705030"/>
          </a:xfrm>
          <a:prstGeom prst="downArrow">
            <a:avLst/>
          </a:prstGeom>
          <a:solidFill>
            <a:srgbClr val="FFFF00"/>
          </a:solidFill>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peech Bubble: Oval 1">
            <a:extLst>
              <a:ext uri="{FF2B5EF4-FFF2-40B4-BE49-F238E27FC236}">
                <a16:creationId xmlns:a16="http://schemas.microsoft.com/office/drawing/2014/main" id="{C560BA6A-55DA-4428-3EDA-35C7F951B265}"/>
              </a:ext>
            </a:extLst>
          </p:cNvPr>
          <p:cNvSpPr/>
          <p:nvPr/>
        </p:nvSpPr>
        <p:spPr>
          <a:xfrm>
            <a:off x="561196" y="215129"/>
            <a:ext cx="699433" cy="501517"/>
          </a:xfrm>
          <a:prstGeom prst="wedgeEllipseCallout">
            <a:avLst/>
          </a:prstGeom>
          <a:solidFill>
            <a:srgbClr val="92D05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800" dirty="0">
                <a:solidFill>
                  <a:schemeClr val="accent1">
                    <a:lumMod val="50000"/>
                  </a:schemeClr>
                </a:solidFill>
              </a:rPr>
              <a:t>5.</a:t>
            </a:r>
          </a:p>
        </p:txBody>
      </p:sp>
      <p:sp>
        <p:nvSpPr>
          <p:cNvPr id="5" name="Slide Number Placeholder 4">
            <a:extLst>
              <a:ext uri="{FF2B5EF4-FFF2-40B4-BE49-F238E27FC236}">
                <a16:creationId xmlns:a16="http://schemas.microsoft.com/office/drawing/2014/main" id="{FBD18B1C-09CA-4020-1E5B-D83E5C2F8167}"/>
              </a:ext>
            </a:extLst>
          </p:cNvPr>
          <p:cNvSpPr>
            <a:spLocks noGrp="1"/>
          </p:cNvSpPr>
          <p:nvPr>
            <p:ph type="sldNum" sz="quarter" idx="12"/>
          </p:nvPr>
        </p:nvSpPr>
        <p:spPr/>
        <p:txBody>
          <a:bodyPr/>
          <a:lstStyle/>
          <a:p>
            <a:fld id="{C1FF6DA9-008F-8B48-92A6-B652298478BF}" type="slidenum">
              <a:rPr lang="en-US" smtClean="0"/>
              <a:t>9</a:t>
            </a:fld>
            <a:endParaRPr lang="en-US"/>
          </a:p>
        </p:txBody>
      </p:sp>
    </p:spTree>
    <p:extLst>
      <p:ext uri="{BB962C8B-B14F-4D97-AF65-F5344CB8AC3E}">
        <p14:creationId xmlns:p14="http://schemas.microsoft.com/office/powerpoint/2010/main" val="282197401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369</TotalTime>
  <Words>4509</Words>
  <Application>Microsoft Office PowerPoint</Application>
  <PresentationFormat>Custom</PresentationFormat>
  <Paragraphs>632</Paragraphs>
  <Slides>38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38</vt:i4>
      </vt:variant>
    </vt:vector>
  </HeadingPairs>
  <TitlesOfParts>
    <vt:vector size="46" baseType="lpstr">
      <vt:lpstr>Arial</vt:lpstr>
      <vt:lpstr>Calibri</vt:lpstr>
      <vt:lpstr>Century Gothic</vt:lpstr>
      <vt:lpstr>Century Gothic (Body)</vt:lpstr>
      <vt:lpstr>Times New Roman</vt:lpstr>
      <vt:lpstr>Verdana</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generated using python-pptx</dc:description>
  <cp:lastModifiedBy>rga12</cp:lastModifiedBy>
  <cp:revision>299</cp:revision>
  <dcterms:created xsi:type="dcterms:W3CDTF">2013-01-27T09:14:16Z</dcterms:created>
  <dcterms:modified xsi:type="dcterms:W3CDTF">2026-05-22T11:38:59Z</dcterms:modified>
  <cp:category/>
</cp:coreProperties>
</file>